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2" r:id="rId26"/>
    <p:sldId id="284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8A0"/>
    <a:srgbClr val="FF6A0D"/>
    <a:srgbClr val="FF6E15"/>
    <a:srgbClr val="79B943"/>
    <a:srgbClr val="019AA6"/>
    <a:srgbClr val="171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023A0-96FB-46CF-9ADE-17E618D4C0A2}" v="1" dt="2021-11-30T17:40:1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9" autoAdjust="0"/>
    <p:restoredTop sz="93907" autoAdjust="0"/>
  </p:normalViewPr>
  <p:slideViewPr>
    <p:cSldViewPr snapToGrid="0">
      <p:cViewPr varScale="1">
        <p:scale>
          <a:sx n="109" d="100"/>
          <a:sy n="109" d="100"/>
        </p:scale>
        <p:origin x="138" y="3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5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sser, Laura E." userId="0fc67530-822c-4ce4-a61b-0e7b1564257b" providerId="ADAL" clId="{A5EFFE3D-1D29-4252-87BC-AC19EF97C6FA}"/>
    <pc:docChg chg="modSld">
      <pc:chgData name="Glasser, Laura E." userId="0fc67530-822c-4ce4-a61b-0e7b1564257b" providerId="ADAL" clId="{A5EFFE3D-1D29-4252-87BC-AC19EF97C6FA}" dt="2021-11-30T19:38:24.886" v="12" actId="14100"/>
      <pc:docMkLst>
        <pc:docMk/>
      </pc:docMkLst>
      <pc:sldChg chg="modSp mod">
        <pc:chgData name="Glasser, Laura E." userId="0fc67530-822c-4ce4-a61b-0e7b1564257b" providerId="ADAL" clId="{A5EFFE3D-1D29-4252-87BC-AC19EF97C6FA}" dt="2021-11-30T19:37:23.465" v="10" actId="14100"/>
        <pc:sldMkLst>
          <pc:docMk/>
          <pc:sldMk cId="3537513083" sldId="280"/>
        </pc:sldMkLst>
        <pc:spChg chg="mod">
          <ac:chgData name="Glasser, Laura E." userId="0fc67530-822c-4ce4-a61b-0e7b1564257b" providerId="ADAL" clId="{A5EFFE3D-1D29-4252-87BC-AC19EF97C6FA}" dt="2021-11-30T19:37:23.465" v="10" actId="14100"/>
          <ac:spMkLst>
            <pc:docMk/>
            <pc:sldMk cId="3537513083" sldId="280"/>
            <ac:spMk id="12" creationId="{F39A2273-B62C-459C-9215-5312478A9B46}"/>
          </ac:spMkLst>
        </pc:spChg>
      </pc:sldChg>
      <pc:sldChg chg="modSp mod">
        <pc:chgData name="Glasser, Laura E." userId="0fc67530-822c-4ce4-a61b-0e7b1564257b" providerId="ADAL" clId="{A5EFFE3D-1D29-4252-87BC-AC19EF97C6FA}" dt="2021-11-30T19:38:24.886" v="12" actId="14100"/>
        <pc:sldMkLst>
          <pc:docMk/>
          <pc:sldMk cId="2881615682" sldId="282"/>
        </pc:sldMkLst>
        <pc:spChg chg="mod">
          <ac:chgData name="Glasser, Laura E." userId="0fc67530-822c-4ce4-a61b-0e7b1564257b" providerId="ADAL" clId="{A5EFFE3D-1D29-4252-87BC-AC19EF97C6FA}" dt="2021-11-30T19:38:24.886" v="12" actId="14100"/>
          <ac:spMkLst>
            <pc:docMk/>
            <pc:sldMk cId="2881615682" sldId="282"/>
            <ac:spMk id="2" creationId="{8BD86816-0CF9-431F-BB5D-D92DE7520018}"/>
          </ac:spMkLst>
        </pc:spChg>
        <pc:picChg chg="ord">
          <ac:chgData name="Glasser, Laura E." userId="0fc67530-822c-4ce4-a61b-0e7b1564257b" providerId="ADAL" clId="{A5EFFE3D-1D29-4252-87BC-AC19EF97C6FA}" dt="2021-11-30T19:36:39.376" v="2" actId="167"/>
          <ac:picMkLst>
            <pc:docMk/>
            <pc:sldMk cId="2881615682" sldId="282"/>
            <ac:picMk id="5" creationId="{AF40214F-DA72-40C9-A4A1-8C2ABD359B31}"/>
          </ac:picMkLst>
        </pc:picChg>
      </pc:sldChg>
    </pc:docChg>
  </pc:docChgLst>
  <pc:docChgLst>
    <pc:chgData name="Hersch, Julie A." userId="07e1e176-152b-477a-82ac-695539364ab1" providerId="ADAL" clId="{018023A0-96FB-46CF-9ADE-17E618D4C0A2}"/>
    <pc:docChg chg="undo custSel modSld">
      <pc:chgData name="Hersch, Julie A." userId="07e1e176-152b-477a-82ac-695539364ab1" providerId="ADAL" clId="{018023A0-96FB-46CF-9ADE-17E618D4C0A2}" dt="2021-11-30T17:40:34.648" v="119" actId="1076"/>
      <pc:docMkLst>
        <pc:docMk/>
      </pc:docMkLst>
      <pc:sldChg chg="addSp modSp mod">
        <pc:chgData name="Hersch, Julie A." userId="07e1e176-152b-477a-82ac-695539364ab1" providerId="ADAL" clId="{018023A0-96FB-46CF-9ADE-17E618D4C0A2}" dt="2021-11-30T17:40:34.648" v="119" actId="1076"/>
        <pc:sldMkLst>
          <pc:docMk/>
          <pc:sldMk cId="2008741995" sldId="276"/>
        </pc:sldMkLst>
        <pc:spChg chg="mod">
          <ac:chgData name="Hersch, Julie A." userId="07e1e176-152b-477a-82ac-695539364ab1" providerId="ADAL" clId="{018023A0-96FB-46CF-9ADE-17E618D4C0A2}" dt="2021-11-30T16:46:37.747" v="1" actId="14100"/>
          <ac:spMkLst>
            <pc:docMk/>
            <pc:sldMk cId="2008741995" sldId="276"/>
            <ac:spMk id="9" creationId="{2BFF40BD-0A75-4B5A-9A9C-F30EB12534F3}"/>
          </ac:spMkLst>
        </pc:spChg>
        <pc:spChg chg="add mod">
          <ac:chgData name="Hersch, Julie A." userId="07e1e176-152b-477a-82ac-695539364ab1" providerId="ADAL" clId="{018023A0-96FB-46CF-9ADE-17E618D4C0A2}" dt="2021-11-30T17:39:51.331" v="111" actId="20577"/>
          <ac:spMkLst>
            <pc:docMk/>
            <pc:sldMk cId="2008741995" sldId="276"/>
            <ac:spMk id="15" creationId="{57CF20B6-BAFF-4251-9987-4C5413AA1049}"/>
          </ac:spMkLst>
        </pc:spChg>
        <pc:spChg chg="add mod">
          <ac:chgData name="Hersch, Julie A." userId="07e1e176-152b-477a-82ac-695539364ab1" providerId="ADAL" clId="{018023A0-96FB-46CF-9ADE-17E618D4C0A2}" dt="2021-11-30T17:40:34.648" v="119" actId="1076"/>
          <ac:spMkLst>
            <pc:docMk/>
            <pc:sldMk cId="2008741995" sldId="276"/>
            <ac:spMk id="16" creationId="{95CB9AC3-64EB-49FA-8104-5FE5AE72BDF8}"/>
          </ac:spMkLst>
        </pc:spChg>
        <pc:picChg chg="mod">
          <ac:chgData name="Hersch, Julie A." userId="07e1e176-152b-477a-82ac-695539364ab1" providerId="ADAL" clId="{018023A0-96FB-46CF-9ADE-17E618D4C0A2}" dt="2021-11-30T17:40:10.260" v="112" actId="1076"/>
          <ac:picMkLst>
            <pc:docMk/>
            <pc:sldMk cId="2008741995" sldId="276"/>
            <ac:picMk id="4" creationId="{4D7413C7-E418-4CFB-8C14-6BCD12D8BDC1}"/>
          </ac:picMkLst>
        </pc:picChg>
      </pc:sldChg>
      <pc:sldChg chg="modSp mod">
        <pc:chgData name="Hersch, Julie A." userId="07e1e176-152b-477a-82ac-695539364ab1" providerId="ADAL" clId="{018023A0-96FB-46CF-9ADE-17E618D4C0A2}" dt="2021-11-30T16:54:53.599" v="36" actId="20577"/>
        <pc:sldMkLst>
          <pc:docMk/>
          <pc:sldMk cId="3537513083" sldId="280"/>
        </pc:sldMkLst>
        <pc:spChg chg="mod">
          <ac:chgData name="Hersch, Julie A." userId="07e1e176-152b-477a-82ac-695539364ab1" providerId="ADAL" clId="{018023A0-96FB-46CF-9ADE-17E618D4C0A2}" dt="2021-11-30T16:54:53.599" v="36" actId="20577"/>
          <ac:spMkLst>
            <pc:docMk/>
            <pc:sldMk cId="3537513083" sldId="280"/>
            <ac:spMk id="12" creationId="{F39A2273-B62C-459C-9215-5312478A9B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F69255-9188-41C1-9452-FB2DAACFE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4919A-C220-41D6-BFE2-9173F7642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DB51-BBF8-4953-90EF-D5E6E501D89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A1A76-2FAE-439B-ACDC-F19A94B45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84996-C2E5-4896-A0CD-0FDB5EEAD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ED957-023F-4F0A-A85F-5ED6E9C5F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6FDE2-3A03-4663-919F-644B1F21CD1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2015-81B7-4307-A96D-F14737409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tabLst>
                <a:tab pos="182880" algn="l"/>
              </a:tabLst>
            </a:pPr>
            <a:r>
              <a:rPr lang="en-US" sz="1200" b="0" i="0" dirty="0">
                <a:solidFill>
                  <a:srgbClr val="444444"/>
                </a:solidFill>
                <a:effectLst/>
              </a:rPr>
              <a:t>*If you are experiencing sign in issues, please </a:t>
            </a:r>
            <a:r>
              <a:rPr lang="en-US" sz="1200" b="1" i="0" dirty="0">
                <a:solidFill>
                  <a:srgbClr val="444444"/>
                </a:solidFill>
                <a:effectLst/>
              </a:rPr>
              <a:t>contact your school</a:t>
            </a:r>
            <a:r>
              <a:rPr lang="en-US" sz="1200" b="0" i="0" dirty="0">
                <a:solidFill>
                  <a:srgbClr val="444444"/>
                </a:solidFill>
                <a:effectLst/>
              </a:rPr>
              <a:t> for assistance. For security reasons, PowerSchool is unable to assist with sign in, password, or other accessibility-related issues.</a:t>
            </a:r>
            <a:endParaRPr lang="en-US" sz="1200" b="1" dirty="0">
              <a:solidFill>
                <a:srgbClr val="444444"/>
              </a:solidFill>
            </a:endParaRP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endParaRPr lang="en-US" sz="1200" b="1" dirty="0">
              <a:solidFill>
                <a:srgbClr val="444444"/>
              </a:solidFill>
            </a:endParaRPr>
          </a:p>
          <a:p>
            <a:pPr lvl="0">
              <a:tabLst>
                <a:tab pos="182880" algn="l"/>
              </a:tabLst>
            </a:pPr>
            <a:r>
              <a:rPr lang="en-US" sz="1200" dirty="0"/>
              <a:t>(You will receive your account username and password from your school.)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82015-81B7-4307-A96D-F147374094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this feature if you have students who would benefit from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82015-81B7-4307-A96D-F147374094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82015-81B7-4307-A96D-F147374094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F6A7A3F2-2F29-4172-966F-E13FC9445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27" y="-427968"/>
            <a:ext cx="5821082" cy="24477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EBABB4-0818-48C4-BC2A-8F1DD6BA35C0}"/>
              </a:ext>
            </a:extLst>
          </p:cNvPr>
          <p:cNvSpPr/>
          <p:nvPr userDrawn="1"/>
        </p:nvSpPr>
        <p:spPr>
          <a:xfrm>
            <a:off x="76200" y="0"/>
            <a:ext cx="12115800" cy="121920"/>
          </a:xfrm>
          <a:prstGeom prst="rect">
            <a:avLst/>
          </a:prstGeom>
          <a:solidFill>
            <a:srgbClr val="79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DADC7-528A-44DE-89F9-E6D22B02AD71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1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612C0-8E71-487F-90CC-83A878F9B611}"/>
              </a:ext>
            </a:extLst>
          </p:cNvPr>
          <p:cNvSpPr/>
          <p:nvPr userDrawn="1"/>
        </p:nvSpPr>
        <p:spPr>
          <a:xfrm flipH="1" flipV="1">
            <a:off x="-3" y="-1"/>
            <a:ext cx="152399" cy="1559293"/>
          </a:xfrm>
          <a:prstGeom prst="rect">
            <a:avLst/>
          </a:prstGeom>
          <a:solidFill>
            <a:srgbClr val="17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607984-28CF-4A64-82CD-5FC3B0C2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41275"/>
            <a:ext cx="10807700" cy="408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D05049-C4D7-45F7-BEAC-DED3E64A9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524" y="63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CC1-3B6C-4743-9FDC-EB2FE4CFC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2FB5F908-CF59-4492-961B-4430093BA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879"/>
            <a:ext cx="2595563" cy="10914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DE46F6-61E1-4DB3-817B-F517585EE302}"/>
              </a:ext>
            </a:extLst>
          </p:cNvPr>
          <p:cNvSpPr/>
          <p:nvPr userDrawn="1"/>
        </p:nvSpPr>
        <p:spPr>
          <a:xfrm>
            <a:off x="76200" y="0"/>
            <a:ext cx="12115800" cy="121920"/>
          </a:xfrm>
          <a:prstGeom prst="rect">
            <a:avLst/>
          </a:prstGeom>
          <a:solidFill>
            <a:srgbClr val="79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80CEA-7708-4FF6-B413-9779DEC449D1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19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0D2DD-1608-4431-BBD1-7FC5B306CFDE}"/>
              </a:ext>
            </a:extLst>
          </p:cNvPr>
          <p:cNvSpPr/>
          <p:nvPr userDrawn="1"/>
        </p:nvSpPr>
        <p:spPr>
          <a:xfrm flipH="1" flipV="1">
            <a:off x="0" y="0"/>
            <a:ext cx="152401" cy="701040"/>
          </a:xfrm>
          <a:prstGeom prst="rect">
            <a:avLst/>
          </a:prstGeom>
          <a:solidFill>
            <a:srgbClr val="17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555486-1522-4BEC-9B17-DAB57725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14" y="1091440"/>
            <a:ext cx="11494637" cy="5527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1B65ED1-3C8D-4FE0-BDC5-CFA8E076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524" y="63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CC1-3B6C-4743-9FDC-EB2FE4CFC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6295A-1D8E-4147-A184-4FA7943C3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524" y="63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CC1-3B6C-4743-9FDC-EB2FE4CFC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eady.nd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.ruready.nd.gov/" TargetMode="External"/><Relationship Id="rId5" Type="http://schemas.openxmlformats.org/officeDocument/2006/relationships/hyperlink" Target="https://www.cte.nd.gov/sites/www/files/documents/CRN/RUReady/QRG_Private-Other_School_Students_Getting_Started.pdf" TargetMode="External"/><Relationship Id="rId4" Type="http://schemas.openxmlformats.org/officeDocument/2006/relationships/hyperlink" Target="https://www.cte.nd.gov/sites/www/files/documents/CRN/RUReady/QRG_Public_School_Students_Getting_Started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C64275-5C92-4D52-8DA7-72D2274DD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19AA6"/>
                </a:solidFill>
              </a:rPr>
              <a:t>Explore Careers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019AA6"/>
                </a:solidFill>
              </a:rPr>
              <a:t>Plan Your Future</a:t>
            </a:r>
          </a:p>
          <a:p>
            <a:r>
              <a:rPr lang="en-US" sz="4000" dirty="0"/>
              <a:t>With RUReady.ND.gov</a:t>
            </a:r>
          </a:p>
          <a:p>
            <a:endParaRPr lang="en-US" sz="4000" dirty="0"/>
          </a:p>
          <a:p>
            <a:r>
              <a:rPr lang="en-US" sz="9600" spc="300" dirty="0">
                <a:solidFill>
                  <a:srgbClr val="019AA6"/>
                </a:solidFill>
              </a:rPr>
              <a:t>INTEREST PROFILER</a:t>
            </a:r>
            <a:endParaRPr lang="en-US" sz="9600" spc="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B7202-903A-41BC-80DE-0D2208B05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38B20-24BD-41B5-917B-FBCD08AE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42" y="348379"/>
            <a:ext cx="6376333" cy="6354346"/>
          </a:xfrm>
          <a:prstGeom prst="rect">
            <a:avLst/>
          </a:prstGeom>
        </p:spPr>
      </p:pic>
      <p:sp>
        <p:nvSpPr>
          <p:cNvPr id="16" name="Google Shape;100;p19">
            <a:extLst>
              <a:ext uri="{FF2B5EF4-FFF2-40B4-BE49-F238E27FC236}">
                <a16:creationId xmlns:a16="http://schemas.microsoft.com/office/drawing/2014/main" id="{72D9171D-DCE0-4A80-A0B3-69A514CC3142}"/>
              </a:ext>
            </a:extLst>
          </p:cNvPr>
          <p:cNvSpPr txBox="1">
            <a:spLocks/>
          </p:cNvSpPr>
          <p:nvPr/>
        </p:nvSpPr>
        <p:spPr>
          <a:xfrm>
            <a:off x="1600444" y="1249972"/>
            <a:ext cx="2801198" cy="2179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latin typeface="+mn-lt"/>
              </a:rPr>
              <a:t>Your Interest Profile</a:t>
            </a:r>
          </a:p>
        </p:txBody>
      </p:sp>
    </p:spTree>
    <p:extLst>
      <p:ext uri="{BB962C8B-B14F-4D97-AF65-F5344CB8AC3E}">
        <p14:creationId xmlns:p14="http://schemas.microsoft.com/office/powerpoint/2010/main" val="159810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6090B-E313-4AA7-A8FC-AE5D3D68E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577"/>
          <a:stretch/>
        </p:blipFill>
        <p:spPr>
          <a:xfrm>
            <a:off x="3995558" y="895618"/>
            <a:ext cx="6669566" cy="5001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Google Shape;100;p19">
            <a:extLst>
              <a:ext uri="{FF2B5EF4-FFF2-40B4-BE49-F238E27FC236}">
                <a16:creationId xmlns:a16="http://schemas.microsoft.com/office/drawing/2014/main" id="{DEAE4B1A-3559-43D7-A75C-CD962E9028C6}"/>
              </a:ext>
            </a:extLst>
          </p:cNvPr>
          <p:cNvSpPr txBox="1">
            <a:spLocks/>
          </p:cNvSpPr>
          <p:nvPr/>
        </p:nvSpPr>
        <p:spPr>
          <a:xfrm>
            <a:off x="366730" y="1087934"/>
            <a:ext cx="3357546" cy="4616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latin typeface="+mn-lt"/>
              </a:rPr>
              <a:t>Refine Your Search</a:t>
            </a:r>
          </a:p>
          <a:p>
            <a:pPr>
              <a:spcBef>
                <a:spcPts val="0"/>
              </a:spcBef>
            </a:pPr>
            <a:endParaRPr lang="en-US" sz="4800" b="1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48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latin typeface="+mn-lt"/>
              </a:rPr>
              <a:t>Use your interests to search for careers in the Career Finder.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435D85-13B3-443F-AE9A-CF055DACEB6F}"/>
              </a:ext>
            </a:extLst>
          </p:cNvPr>
          <p:cNvSpPr/>
          <p:nvPr/>
        </p:nvSpPr>
        <p:spPr>
          <a:xfrm>
            <a:off x="3995558" y="3524273"/>
            <a:ext cx="1344379" cy="695228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CBC22E-08B8-40BD-922F-DD0F51ECC62E}"/>
              </a:ext>
            </a:extLst>
          </p:cNvPr>
          <p:cNvCxnSpPr>
            <a:cxnSpLocks/>
          </p:cNvCxnSpPr>
          <p:nvPr/>
        </p:nvCxnSpPr>
        <p:spPr>
          <a:xfrm>
            <a:off x="2638425" y="1962150"/>
            <a:ext cx="1466850" cy="1647825"/>
          </a:xfrm>
          <a:prstGeom prst="straightConnector1">
            <a:avLst/>
          </a:prstGeom>
          <a:ln w="1270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3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80DF8-7E83-4FE8-AD3F-C98D0041D5E7}"/>
              </a:ext>
            </a:extLst>
          </p:cNvPr>
          <p:cNvSpPr/>
          <p:nvPr/>
        </p:nvSpPr>
        <p:spPr>
          <a:xfrm>
            <a:off x="371702" y="2615968"/>
            <a:ext cx="5294452" cy="2154436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 anchor="ctr" anchorCtr="0">
            <a:spAutoFit/>
          </a:bodyPr>
          <a:lstStyle/>
          <a:p>
            <a:r>
              <a:rPr lang="en-US" sz="3200" dirty="0"/>
              <a:t>Click </a:t>
            </a:r>
            <a:r>
              <a:rPr lang="en-US" sz="3200" b="1" dirty="0"/>
              <a:t>See Your Matching Careers </a:t>
            </a:r>
            <a:r>
              <a:rPr lang="en-US" sz="3200" dirty="0"/>
              <a:t>or click on any characteristic on the left to add it to your search.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5AD48-4408-4AD8-BC0E-CA122C7F9368}"/>
              </a:ext>
            </a:extLst>
          </p:cNvPr>
          <p:cNvSpPr/>
          <p:nvPr/>
        </p:nvSpPr>
        <p:spPr>
          <a:xfrm>
            <a:off x="6870794" y="5584430"/>
            <a:ext cx="2743200" cy="705381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00E03-692E-3474-B16C-2CAB2094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815" y="209457"/>
            <a:ext cx="6166339" cy="6581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5A471-0E74-4358-B26D-DC0C1175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9483">
            <a:off x="5061143" y="5459979"/>
            <a:ext cx="266839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D4BBB-7BD2-40EA-97CB-43A9B9B3B3FB}"/>
              </a:ext>
            </a:extLst>
          </p:cNvPr>
          <p:cNvSpPr/>
          <p:nvPr/>
        </p:nvSpPr>
        <p:spPr>
          <a:xfrm>
            <a:off x="627228" y="2030070"/>
            <a:ext cx="1977355" cy="1569660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Click on </a:t>
            </a:r>
            <a:r>
              <a:rPr lang="en-US" sz="3200" b="1" dirty="0"/>
              <a:t>Education Level</a:t>
            </a:r>
          </a:p>
        </p:txBody>
      </p:sp>
      <p:sp>
        <p:nvSpPr>
          <p:cNvPr id="8" name="Google Shape;144;p26">
            <a:extLst>
              <a:ext uri="{FF2B5EF4-FFF2-40B4-BE49-F238E27FC236}">
                <a16:creationId xmlns:a16="http://schemas.microsoft.com/office/drawing/2014/main" id="{C1F72BA7-8550-4945-94A8-6FD820C41FAC}"/>
              </a:ext>
            </a:extLst>
          </p:cNvPr>
          <p:cNvSpPr/>
          <p:nvPr/>
        </p:nvSpPr>
        <p:spPr>
          <a:xfrm>
            <a:off x="2759260" y="2273503"/>
            <a:ext cx="1222657" cy="61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F58F4-1B06-7350-E5C1-433A752F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17" y="273539"/>
            <a:ext cx="8054807" cy="65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5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41603-3821-4516-818F-6F5EED446C53}"/>
              </a:ext>
            </a:extLst>
          </p:cNvPr>
          <p:cNvSpPr/>
          <p:nvPr/>
        </p:nvSpPr>
        <p:spPr>
          <a:xfrm>
            <a:off x="242061" y="1500771"/>
            <a:ext cx="2973631" cy="4031873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Education Level</a:t>
            </a:r>
            <a:br>
              <a:rPr lang="en-US" sz="3200" dirty="0"/>
            </a:br>
            <a:r>
              <a:rPr lang="en-US" sz="3200" dirty="0"/>
              <a:t>Choose the level you HOPE to achieve.</a:t>
            </a:r>
          </a:p>
          <a:p>
            <a:endParaRPr lang="en-US" sz="3200" dirty="0"/>
          </a:p>
          <a:p>
            <a:r>
              <a:rPr lang="en-US" sz="3200" dirty="0"/>
              <a:t>Click on </a:t>
            </a:r>
            <a:r>
              <a:rPr lang="en-US" sz="3200" b="1" dirty="0"/>
              <a:t>See Your Matching Careers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4FF2D-6DFE-D457-5BB3-06E5746E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79" y="853419"/>
            <a:ext cx="8708813" cy="53225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3E2F8D-B98B-4FD4-BF9B-5E4DF5BD8CCA}"/>
              </a:ext>
            </a:extLst>
          </p:cNvPr>
          <p:cNvCxnSpPr>
            <a:cxnSpLocks/>
          </p:cNvCxnSpPr>
          <p:nvPr/>
        </p:nvCxnSpPr>
        <p:spPr>
          <a:xfrm>
            <a:off x="5439508" y="2125785"/>
            <a:ext cx="656492" cy="606113"/>
          </a:xfrm>
          <a:prstGeom prst="straightConnector1">
            <a:avLst/>
          </a:prstGeom>
          <a:ln w="1270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92B04A-739F-4D5E-AD7E-3EDE93BF0ACD}"/>
              </a:ext>
            </a:extLst>
          </p:cNvPr>
          <p:cNvCxnSpPr>
            <a:cxnSpLocks/>
          </p:cNvCxnSpPr>
          <p:nvPr/>
        </p:nvCxnSpPr>
        <p:spPr>
          <a:xfrm flipH="1">
            <a:off x="7559710" y="3798277"/>
            <a:ext cx="974690" cy="242561"/>
          </a:xfrm>
          <a:prstGeom prst="straightConnector1">
            <a:avLst/>
          </a:prstGeom>
          <a:ln w="1270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6B200-CB3C-4994-94AB-2E43BA3DD901}"/>
              </a:ext>
            </a:extLst>
          </p:cNvPr>
          <p:cNvSpPr/>
          <p:nvPr/>
        </p:nvSpPr>
        <p:spPr>
          <a:xfrm>
            <a:off x="362559" y="2496796"/>
            <a:ext cx="3188109" cy="1569660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Sort by </a:t>
            </a:r>
            <a:r>
              <a:rPr lang="en-US" sz="3200" b="1" dirty="0"/>
              <a:t>State Average Annual Earnings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FE4FE-724A-0A55-AF3F-43611C2A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76" y="256272"/>
            <a:ext cx="8293602" cy="65363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243D1C-CBFF-4455-942F-8E1DDD39C5A1}"/>
              </a:ext>
            </a:extLst>
          </p:cNvPr>
          <p:cNvSpPr/>
          <p:nvPr/>
        </p:nvSpPr>
        <p:spPr>
          <a:xfrm>
            <a:off x="8456246" y="2633785"/>
            <a:ext cx="976923" cy="711200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0E8873-BBD4-4786-866A-FEFA2D3A1F82}"/>
              </a:ext>
            </a:extLst>
          </p:cNvPr>
          <p:cNvCxnSpPr>
            <a:cxnSpLocks/>
          </p:cNvCxnSpPr>
          <p:nvPr/>
        </p:nvCxnSpPr>
        <p:spPr>
          <a:xfrm flipH="1">
            <a:off x="9180935" y="2107642"/>
            <a:ext cx="680041" cy="526143"/>
          </a:xfrm>
          <a:prstGeom prst="straightConnector1">
            <a:avLst/>
          </a:prstGeom>
          <a:ln w="1270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5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F40BD-0A75-4B5A-9A9C-F30EB12534F3}"/>
              </a:ext>
            </a:extLst>
          </p:cNvPr>
          <p:cNvSpPr/>
          <p:nvPr/>
        </p:nvSpPr>
        <p:spPr>
          <a:xfrm>
            <a:off x="3040566" y="111008"/>
            <a:ext cx="7654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Career Exploration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413C7-E418-4CFB-8C14-6BCD12D8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9" y="875571"/>
            <a:ext cx="3931457" cy="5930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CF20B6-BAFF-4251-9987-4C5413AA1049}"/>
              </a:ext>
            </a:extLst>
          </p:cNvPr>
          <p:cNvSpPr txBox="1"/>
          <p:nvPr/>
        </p:nvSpPr>
        <p:spPr>
          <a:xfrm>
            <a:off x="691376" y="1858537"/>
            <a:ext cx="22451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a typeface="+mj-ea"/>
                <a:cs typeface="+mj-cs"/>
              </a:rPr>
              <a:t>What They Do</a:t>
            </a:r>
          </a:p>
          <a:p>
            <a:endParaRPr lang="en-US" sz="4000" b="1" dirty="0">
              <a:ea typeface="+mj-ea"/>
              <a:cs typeface="+mj-cs"/>
            </a:endParaRPr>
          </a:p>
          <a:p>
            <a:r>
              <a:rPr lang="en-US" sz="1600" b="1" dirty="0">
                <a:ea typeface="+mj-ea"/>
                <a:cs typeface="+mj-cs"/>
              </a:rPr>
              <a:t>Make sure to watch the career profile video.</a:t>
            </a:r>
          </a:p>
        </p:txBody>
      </p:sp>
      <p:sp>
        <p:nvSpPr>
          <p:cNvPr id="16" name="Google Shape;144;p26">
            <a:extLst>
              <a:ext uri="{FF2B5EF4-FFF2-40B4-BE49-F238E27FC236}">
                <a16:creationId xmlns:a16="http://schemas.microsoft.com/office/drawing/2014/main" id="{95CB9AC3-64EB-49FA-8104-5FE5AE72BDF8}"/>
              </a:ext>
            </a:extLst>
          </p:cNvPr>
          <p:cNvSpPr/>
          <p:nvPr/>
        </p:nvSpPr>
        <p:spPr>
          <a:xfrm>
            <a:off x="1886695" y="3129775"/>
            <a:ext cx="1770906" cy="4055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74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04191-3541-4578-A396-783EDB9DC9E8}"/>
              </a:ext>
            </a:extLst>
          </p:cNvPr>
          <p:cNvSpPr/>
          <p:nvPr/>
        </p:nvSpPr>
        <p:spPr>
          <a:xfrm>
            <a:off x="1194325" y="1087555"/>
            <a:ext cx="2517475" cy="1446550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ea typeface="+mj-ea"/>
                <a:cs typeface="+mj-cs"/>
              </a:rPr>
              <a:t>Is This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4FE47-4C90-4B89-B435-FA4F8F7B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50" y="127487"/>
            <a:ext cx="4860469" cy="6730513"/>
          </a:xfrm>
          <a:prstGeom prst="rect">
            <a:avLst/>
          </a:prstGeom>
        </p:spPr>
      </p:pic>
      <p:sp>
        <p:nvSpPr>
          <p:cNvPr id="11" name="Google Shape;144;p26">
            <a:extLst>
              <a:ext uri="{FF2B5EF4-FFF2-40B4-BE49-F238E27FC236}">
                <a16:creationId xmlns:a16="http://schemas.microsoft.com/office/drawing/2014/main" id="{6C7C095F-011E-47A6-BC3A-69AD11CE2313}"/>
              </a:ext>
            </a:extLst>
          </p:cNvPr>
          <p:cNvSpPr/>
          <p:nvPr/>
        </p:nvSpPr>
        <p:spPr>
          <a:xfrm rot="10800000">
            <a:off x="8505992" y="780505"/>
            <a:ext cx="1820036" cy="61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68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707BD-137F-41D3-8BBC-B8D519D34118}"/>
              </a:ext>
            </a:extLst>
          </p:cNvPr>
          <p:cNvSpPr/>
          <p:nvPr/>
        </p:nvSpPr>
        <p:spPr>
          <a:xfrm>
            <a:off x="910040" y="1318397"/>
            <a:ext cx="2517475" cy="1446550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ea typeface="+mj-ea"/>
                <a:cs typeface="+mj-cs"/>
              </a:rPr>
              <a:t>Skills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04B15-0C2F-498A-81A6-66ED1779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2" y="114556"/>
            <a:ext cx="4915703" cy="6743444"/>
          </a:xfrm>
          <a:prstGeom prst="rect">
            <a:avLst/>
          </a:prstGeom>
        </p:spPr>
      </p:pic>
      <p:sp>
        <p:nvSpPr>
          <p:cNvPr id="11" name="Google Shape;144;p26">
            <a:extLst>
              <a:ext uri="{FF2B5EF4-FFF2-40B4-BE49-F238E27FC236}">
                <a16:creationId xmlns:a16="http://schemas.microsoft.com/office/drawing/2014/main" id="{B5315319-DDAB-4AEC-8452-FF885B306F28}"/>
              </a:ext>
            </a:extLst>
          </p:cNvPr>
          <p:cNvSpPr/>
          <p:nvPr/>
        </p:nvSpPr>
        <p:spPr>
          <a:xfrm rot="10800000">
            <a:off x="7957271" y="911355"/>
            <a:ext cx="1967313" cy="61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37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A5608-F302-4738-B4AD-683B5823E1F4}"/>
              </a:ext>
            </a:extLst>
          </p:cNvPr>
          <p:cNvSpPr/>
          <p:nvPr/>
        </p:nvSpPr>
        <p:spPr>
          <a:xfrm>
            <a:off x="587299" y="1055649"/>
            <a:ext cx="2118730" cy="1446550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ea typeface="+mj-ea"/>
                <a:cs typeface="+mj-cs"/>
              </a:rPr>
              <a:t>What To Learn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F5066-717A-411A-8ECA-84FCCDD1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89" y="141249"/>
            <a:ext cx="5553075" cy="6611976"/>
          </a:xfrm>
          <a:prstGeom prst="rect">
            <a:avLst/>
          </a:prstGeom>
        </p:spPr>
      </p:pic>
      <p:sp>
        <p:nvSpPr>
          <p:cNvPr id="11" name="Google Shape;144;p26">
            <a:extLst>
              <a:ext uri="{FF2B5EF4-FFF2-40B4-BE49-F238E27FC236}">
                <a16:creationId xmlns:a16="http://schemas.microsoft.com/office/drawing/2014/main" id="{AB5FB389-5FF0-41AD-854E-80A9497D08E2}"/>
              </a:ext>
            </a:extLst>
          </p:cNvPr>
          <p:cNvSpPr/>
          <p:nvPr/>
        </p:nvSpPr>
        <p:spPr>
          <a:xfrm rot="10800000">
            <a:off x="8682194" y="1239166"/>
            <a:ext cx="2000673" cy="61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3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3848F-669C-4660-9664-4A4916EC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840" y="355562"/>
            <a:ext cx="9305884" cy="613511"/>
          </a:xfrm>
        </p:spPr>
        <p:txBody>
          <a:bodyPr/>
          <a:lstStyle/>
          <a:p>
            <a:pPr fontAlgn="base"/>
            <a:r>
              <a:rPr lang="en-US" sz="4800" b="1" dirty="0">
                <a:solidFill>
                  <a:srgbClr val="171946"/>
                </a:solidFill>
              </a:rPr>
              <a:t>How do I access </a:t>
            </a:r>
            <a:r>
              <a:rPr lang="en-US" sz="4800" b="1" dirty="0">
                <a:solidFill>
                  <a:srgbClr val="171946"/>
                </a:solidFill>
                <a:hlinkClick r:id="rId3"/>
              </a:rPr>
              <a:t>RUReady.ND.gov</a:t>
            </a:r>
            <a:r>
              <a:rPr lang="en-US" sz="4800" b="1" dirty="0">
                <a:solidFill>
                  <a:srgbClr val="171946"/>
                </a:solidFill>
              </a:rPr>
              <a:t>?</a:t>
            </a:r>
            <a:endParaRPr lang="en-US" sz="4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5F225-E256-4443-8F51-60C3CEACE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674B9A-1AD8-4A3B-91DC-00001454FFED}"/>
              </a:ext>
            </a:extLst>
          </p:cNvPr>
          <p:cNvGraphicFramePr>
            <a:graphicFrameLocks noGrp="1"/>
          </p:cNvGraphicFramePr>
          <p:nvPr/>
        </p:nvGraphicFramePr>
        <p:xfrm>
          <a:off x="8311376" y="5575793"/>
          <a:ext cx="3330497" cy="862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5507">
                  <a:extLst>
                    <a:ext uri="{9D8B030D-6E8A-4147-A177-3AD203B41FA5}">
                      <a16:colId xmlns:a16="http://schemas.microsoft.com/office/drawing/2014/main" val="1931516775"/>
                    </a:ext>
                  </a:extLst>
                </a:gridCol>
                <a:gridCol w="1644990">
                  <a:extLst>
                    <a:ext uri="{9D8B030D-6E8A-4147-A177-3AD203B41FA5}">
                      <a16:colId xmlns:a16="http://schemas.microsoft.com/office/drawing/2014/main" val="1147361577"/>
                    </a:ext>
                  </a:extLst>
                </a:gridCol>
              </a:tblGrid>
              <a:tr h="862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Full Instructions</a:t>
                      </a:r>
                      <a:r>
                        <a:rPr lang="en-US" sz="1400" u="sng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for Public School students.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Full Instructions</a:t>
                      </a:r>
                      <a:r>
                        <a:rPr lang="en-US" sz="1400" u="sng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for Private/Tribal School students.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869168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CDADFD-F5BD-440B-8F44-AB5F0E9D7475}"/>
              </a:ext>
            </a:extLst>
          </p:cNvPr>
          <p:cNvSpPr txBox="1"/>
          <p:nvPr/>
        </p:nvSpPr>
        <p:spPr>
          <a:xfrm>
            <a:off x="361616" y="1190880"/>
            <a:ext cx="7242947" cy="5486400"/>
          </a:xfrm>
          <a:prstGeom prst="rect">
            <a:avLst/>
          </a:prstGeom>
          <a:solidFill>
            <a:srgbClr val="019AA6">
              <a:alpha val="5000"/>
            </a:srgbClr>
          </a:solidFill>
          <a:ln w="38100">
            <a:solidFill>
              <a:srgbClr val="019AA6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82880" algn="l"/>
              </a:tabLst>
            </a:pPr>
            <a:r>
              <a:rPr lang="en-US" sz="2000" b="1" dirty="0"/>
              <a:t>PUBLIC SCHOOL student in grades 6-12:</a:t>
            </a: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endParaRPr lang="en-US" sz="1400" dirty="0"/>
          </a:p>
          <a:p>
            <a:pPr lvl="0">
              <a:tabLst>
                <a:tab pos="182880" algn="l"/>
              </a:tabLst>
            </a:pPr>
            <a:endParaRPr lang="en-US" sz="1400" dirty="0"/>
          </a:p>
          <a:p>
            <a:pPr lvl="0">
              <a:tabLst>
                <a:tab pos="182880" algn="l"/>
              </a:tabLst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DFF9A-179C-4CE4-BCE9-89EDE6184BE8}"/>
              </a:ext>
            </a:extLst>
          </p:cNvPr>
          <p:cNvSpPr txBox="1"/>
          <p:nvPr/>
        </p:nvSpPr>
        <p:spPr>
          <a:xfrm>
            <a:off x="7999414" y="1190880"/>
            <a:ext cx="4026199" cy="3570208"/>
          </a:xfrm>
          <a:prstGeom prst="rect">
            <a:avLst/>
          </a:prstGeom>
          <a:solidFill>
            <a:srgbClr val="79B943">
              <a:alpha val="5000"/>
            </a:srgbClr>
          </a:solidFill>
          <a:ln w="38100">
            <a:solidFill>
              <a:srgbClr val="79B943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82880" algn="l"/>
              </a:tabLst>
            </a:pPr>
            <a:r>
              <a:rPr lang="en-US" sz="2000" b="1" spc="-50" dirty="0"/>
              <a:t>I’m a PRIVATE or TRIBAL SCHOOL student in grades 6-12:</a:t>
            </a:r>
            <a:endParaRPr lang="en-US" sz="2000" b="1" spc="-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182880" algn="l"/>
              </a:tabLst>
            </a:pPr>
            <a:endParaRPr lang="en-US" dirty="0"/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Go to </a:t>
            </a:r>
            <a:r>
              <a:rPr lang="en-US" sz="1400" u="sng" dirty="0">
                <a:hlinkClick r:id="rId6"/>
              </a:rPr>
              <a:t>RUReady.ND.gov</a:t>
            </a:r>
            <a:r>
              <a:rPr lang="en-US" sz="1400" dirty="0"/>
              <a:t>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Click </a:t>
            </a:r>
            <a:r>
              <a:rPr lang="en-US" sz="1400" b="1" dirty="0"/>
              <a:t>Create an Account</a:t>
            </a:r>
            <a:r>
              <a:rPr lang="en-US" sz="1400" dirty="0"/>
              <a:t>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Click on the role that best describes you (Middle School or High School Student.)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Enter your name and date of birth and select your school and graduation year.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Select your Account Name and Password with care. You will use this to access the site.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Complete the Account Security questions.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Check the box if you agree to the privacy policy and terms of the site.</a:t>
            </a:r>
          </a:p>
          <a:p>
            <a:pPr marL="182880" lvl="0" indent="-182880">
              <a:buFont typeface="+mj-lt"/>
              <a:buAutoNum type="arabicPeriod"/>
              <a:tabLst>
                <a:tab pos="182880" algn="l"/>
              </a:tabLst>
            </a:pPr>
            <a:r>
              <a:rPr lang="en-US" sz="1400" dirty="0"/>
              <a:t>Click </a:t>
            </a:r>
            <a:r>
              <a:rPr lang="en-US" sz="1400" b="1" dirty="0"/>
              <a:t>Submit</a:t>
            </a:r>
            <a:r>
              <a:rPr lang="en-US" sz="1400" dirty="0"/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681418-33D8-8DD2-8A9D-2BBB9DAA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26" y="1516184"/>
            <a:ext cx="4782109" cy="51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8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9A2273-B62C-459C-9215-5312478A9B46}"/>
              </a:ext>
            </a:extLst>
          </p:cNvPr>
          <p:cNvSpPr/>
          <p:nvPr/>
        </p:nvSpPr>
        <p:spPr>
          <a:xfrm>
            <a:off x="278970" y="1300976"/>
            <a:ext cx="2456796" cy="1200329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a typeface="+mj-ea"/>
                <a:cs typeface="+mj-cs"/>
              </a:rPr>
              <a:t>Money and Outlook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82398-E12E-989B-B396-AD202CAD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69" y="121065"/>
            <a:ext cx="4352193" cy="6726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19D51-B06B-9424-403D-8B7FB0443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82" y="2699790"/>
            <a:ext cx="5758610" cy="40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A333F-6666-F80E-11E8-E78112D44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Military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2EBC8-123A-D7E0-D5E5-12D41645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B6EAC-A1E5-8D98-59CC-F02A744C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08" y="274751"/>
            <a:ext cx="5276416" cy="6527055"/>
          </a:xfrm>
          <a:prstGeom prst="rect">
            <a:avLst/>
          </a:prstGeom>
        </p:spPr>
      </p:pic>
      <p:sp>
        <p:nvSpPr>
          <p:cNvPr id="5" name="Google Shape;144;p26">
            <a:extLst>
              <a:ext uri="{FF2B5EF4-FFF2-40B4-BE49-F238E27FC236}">
                <a16:creationId xmlns:a16="http://schemas.microsoft.com/office/drawing/2014/main" id="{3417C3EB-9217-51D8-B802-4622F229A3FC}"/>
              </a:ext>
            </a:extLst>
          </p:cNvPr>
          <p:cNvSpPr/>
          <p:nvPr/>
        </p:nvSpPr>
        <p:spPr>
          <a:xfrm rot="10800000">
            <a:off x="9025519" y="1727582"/>
            <a:ext cx="1299594" cy="466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36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0214F-DA72-40C9-A4A1-8C2ABD35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38" y="276375"/>
            <a:ext cx="4631102" cy="64263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86816-0CF9-431F-BB5D-D92DE752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976" y="1091440"/>
            <a:ext cx="2273463" cy="5527724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Connections</a:t>
            </a:r>
          </a:p>
          <a:p>
            <a:r>
              <a:rPr lang="en-US" sz="1800" b="1" dirty="0">
                <a:latin typeface="+mn-lt"/>
                <a:ea typeface="+mj-ea"/>
                <a:cs typeface="+mj-cs"/>
              </a:rPr>
              <a:t>and</a:t>
            </a:r>
            <a:r>
              <a:rPr lang="en-US" sz="3200" b="1" dirty="0">
                <a:latin typeface="+mn-lt"/>
                <a:ea typeface="+mj-ea"/>
                <a:cs typeface="+mj-cs"/>
              </a:rPr>
              <a:t> </a:t>
            </a:r>
          </a:p>
          <a:p>
            <a:r>
              <a:rPr lang="en-US" sz="3200" b="1" dirty="0">
                <a:latin typeface="+mn-lt"/>
                <a:ea typeface="+mj-ea"/>
                <a:cs typeface="+mj-cs"/>
              </a:rPr>
              <a:t>Interviews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9785C-18DF-4977-84A4-85F58331A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AEE04-37D4-43B7-ABD1-3E1C7464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94" y="276375"/>
            <a:ext cx="4635280" cy="6581625"/>
          </a:xfrm>
          <a:prstGeom prst="rect">
            <a:avLst/>
          </a:prstGeom>
        </p:spPr>
      </p:pic>
      <p:sp>
        <p:nvSpPr>
          <p:cNvPr id="8" name="Google Shape;144;p26">
            <a:extLst>
              <a:ext uri="{FF2B5EF4-FFF2-40B4-BE49-F238E27FC236}">
                <a16:creationId xmlns:a16="http://schemas.microsoft.com/office/drawing/2014/main" id="{3F7E84F8-86F3-44ED-82EA-1312B6EEA86C}"/>
              </a:ext>
            </a:extLst>
          </p:cNvPr>
          <p:cNvSpPr/>
          <p:nvPr/>
        </p:nvSpPr>
        <p:spPr>
          <a:xfrm rot="10800000">
            <a:off x="11400393" y="1698414"/>
            <a:ext cx="636331" cy="466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44;p26">
            <a:extLst>
              <a:ext uri="{FF2B5EF4-FFF2-40B4-BE49-F238E27FC236}">
                <a16:creationId xmlns:a16="http://schemas.microsoft.com/office/drawing/2014/main" id="{66970918-1386-422D-BCC3-4039033E1084}"/>
              </a:ext>
            </a:extLst>
          </p:cNvPr>
          <p:cNvSpPr/>
          <p:nvPr/>
        </p:nvSpPr>
        <p:spPr>
          <a:xfrm rot="10800000">
            <a:off x="6620237" y="1612921"/>
            <a:ext cx="650357" cy="466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E1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61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5B3B1-F208-F216-2DDE-8ACB5C89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14" y="1091440"/>
            <a:ext cx="1774635" cy="5527724"/>
          </a:xfrm>
        </p:spPr>
        <p:txBody>
          <a:bodyPr/>
          <a:lstStyle/>
          <a:p>
            <a:r>
              <a:rPr lang="en-US" dirty="0"/>
              <a:t>Practice with Real-Life </a:t>
            </a:r>
            <a:r>
              <a:rPr lang="en-US" dirty="0" err="1"/>
              <a:t>Activies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B043D-C6B5-4F44-571F-99B9B66BA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D829-1744-AB61-3E18-A0A7FFAF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549" y="884224"/>
            <a:ext cx="10038451" cy="59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746EA-7D18-4DB7-95E8-B4021A29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B3B77-E42F-422A-BAF8-B7052C6232C4}"/>
              </a:ext>
            </a:extLst>
          </p:cNvPr>
          <p:cNvSpPr/>
          <p:nvPr/>
        </p:nvSpPr>
        <p:spPr>
          <a:xfrm>
            <a:off x="3682312" y="2855567"/>
            <a:ext cx="824195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 lvl="0" indent="-571500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Did you learn anything new about yourself? </a:t>
            </a:r>
          </a:p>
          <a:p>
            <a:pPr marL="774700" lvl="0" indent="-571500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How will you use this information in the future?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3954-333A-4D2C-9199-87C7E6A79C4A}"/>
              </a:ext>
            </a:extLst>
          </p:cNvPr>
          <p:cNvSpPr/>
          <p:nvPr/>
        </p:nvSpPr>
        <p:spPr>
          <a:xfrm>
            <a:off x="3307347" y="1110469"/>
            <a:ext cx="62691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/>
              <a:t>Take-Away</a:t>
            </a:r>
          </a:p>
        </p:txBody>
      </p:sp>
      <p:pic>
        <p:nvPicPr>
          <p:cNvPr id="7" name="Google Shape;216;p37" descr="LbQJ7fq.gif">
            <a:extLst>
              <a:ext uri="{FF2B5EF4-FFF2-40B4-BE49-F238E27FC236}">
                <a16:creationId xmlns:a16="http://schemas.microsoft.com/office/drawing/2014/main" id="{9DC5271B-D10E-4F3A-8679-05120EBDBDD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408" y="3154115"/>
            <a:ext cx="3105904" cy="252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09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04ABFC0E-3B3F-48FF-99F2-B9CDAB668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42" y="3402366"/>
            <a:ext cx="1898472" cy="3054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C12A3CE-7D97-4213-B886-C7880663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3" y="3402366"/>
            <a:ext cx="5116168" cy="3054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3164AA3-5626-450F-B2B9-BEC87D95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57" y="3346777"/>
            <a:ext cx="368163" cy="37465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73D48E-C69F-44B4-A5BF-22280F1FA002}"/>
              </a:ext>
            </a:extLst>
          </p:cNvPr>
          <p:cNvCxnSpPr>
            <a:cxnSpLocks/>
          </p:cNvCxnSpPr>
          <p:nvPr/>
        </p:nvCxnSpPr>
        <p:spPr>
          <a:xfrm flipH="1" flipV="1">
            <a:off x="6003885" y="3611914"/>
            <a:ext cx="490166" cy="329771"/>
          </a:xfrm>
          <a:prstGeom prst="straightConnector1">
            <a:avLst/>
          </a:prstGeom>
          <a:ln w="635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8C0D5E1-40CA-47EF-8C81-9F859EF39021}"/>
              </a:ext>
            </a:extLst>
          </p:cNvPr>
          <p:cNvSpPr/>
          <p:nvPr/>
        </p:nvSpPr>
        <p:spPr>
          <a:xfrm>
            <a:off x="2968099" y="134491"/>
            <a:ext cx="8555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 dirty="0"/>
              <a:t>The </a:t>
            </a:r>
            <a:r>
              <a:rPr lang="en-CA" sz="4800" b="1" dirty="0" err="1"/>
              <a:t>UserWay</a:t>
            </a:r>
            <a:r>
              <a:rPr lang="en-CA" sz="4800" b="1" dirty="0"/>
              <a:t> Widget</a:t>
            </a:r>
            <a:endParaRPr lang="en-US" sz="4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D46CD2-9FAA-46BD-A73E-66C6B680375E}"/>
              </a:ext>
            </a:extLst>
          </p:cNvPr>
          <p:cNvSpPr/>
          <p:nvPr/>
        </p:nvSpPr>
        <p:spPr>
          <a:xfrm>
            <a:off x="5460157" y="1181022"/>
            <a:ext cx="5474848" cy="18466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Highlight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Bigger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Pause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Dyslexia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Tooltips</a:t>
            </a:r>
            <a:br>
              <a:rPr lang="en-CA" dirty="0"/>
            </a:b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F15C07-A703-43C0-B4E2-6CA932D42289}"/>
              </a:ext>
            </a:extLst>
          </p:cNvPr>
          <p:cNvSpPr/>
          <p:nvPr/>
        </p:nvSpPr>
        <p:spPr>
          <a:xfrm>
            <a:off x="1530467" y="1167173"/>
            <a:ext cx="3929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 err="1"/>
              <a:t>UserWay</a:t>
            </a:r>
            <a:r>
              <a:rPr lang="en-US" sz="2800" b="1" dirty="0"/>
              <a:t> widget offers assistance with the following: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CEF93B-F7AF-419D-BBAB-533968CA0A2E}"/>
              </a:ext>
            </a:extLst>
          </p:cNvPr>
          <p:cNvSpPr/>
          <p:nvPr/>
        </p:nvSpPr>
        <p:spPr>
          <a:xfrm>
            <a:off x="6476467" y="3921952"/>
            <a:ext cx="2175989" cy="1846659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dirty="0"/>
              <a:t>Click on the green </a:t>
            </a:r>
            <a:r>
              <a:rPr lang="en-CA" dirty="0" err="1"/>
              <a:t>UserWay</a:t>
            </a:r>
            <a:r>
              <a:rPr lang="en-CA" dirty="0"/>
              <a:t> icon in the in upper right-hand corner of the screen to select accessibility tools.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260732-10DA-4763-8154-2B255B2083CA}"/>
              </a:ext>
            </a:extLst>
          </p:cNvPr>
          <p:cNvSpPr/>
          <p:nvPr/>
        </p:nvSpPr>
        <p:spPr>
          <a:xfrm>
            <a:off x="1311610" y="1056411"/>
            <a:ext cx="9792070" cy="1846659"/>
          </a:xfrm>
          <a:prstGeom prst="rect">
            <a:avLst/>
          </a:prstGeom>
          <a:noFill/>
          <a:ln w="3175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BDD976-8893-4EF3-B93B-2F8D5AC455DA}"/>
              </a:ext>
            </a:extLst>
          </p:cNvPr>
          <p:cNvCxnSpPr>
            <a:cxnSpLocks/>
          </p:cNvCxnSpPr>
          <p:nvPr/>
        </p:nvCxnSpPr>
        <p:spPr>
          <a:xfrm flipV="1">
            <a:off x="8652456" y="3534102"/>
            <a:ext cx="925417" cy="1016046"/>
          </a:xfrm>
          <a:prstGeom prst="straightConnector1">
            <a:avLst/>
          </a:prstGeom>
          <a:ln w="635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7" name="Slide Number Placeholder 1026">
            <a:extLst>
              <a:ext uri="{FF2B5EF4-FFF2-40B4-BE49-F238E27FC236}">
                <a16:creationId xmlns:a16="http://schemas.microsoft.com/office/drawing/2014/main" id="{0D2A7EE9-46F3-4209-B9D4-3BA962530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8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42C5256F-8C02-4690-A12B-E2DA90C7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" y="2052802"/>
            <a:ext cx="7222148" cy="4311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FDE16-A83E-4238-BE0A-7C5BA15D0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4700" y="392825"/>
            <a:ext cx="11405394" cy="839517"/>
          </a:xfrm>
        </p:spPr>
        <p:txBody>
          <a:bodyPr/>
          <a:lstStyle/>
          <a:p>
            <a:r>
              <a:rPr lang="en-US" sz="4800" b="1" dirty="0"/>
              <a:t>Find the Interest Profiler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B91A7-9D61-4F43-9687-74098B17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E16BEC-7FAC-49FA-AE71-E1F5B749C17C}"/>
              </a:ext>
            </a:extLst>
          </p:cNvPr>
          <p:cNvSpPr/>
          <p:nvPr/>
        </p:nvSpPr>
        <p:spPr>
          <a:xfrm>
            <a:off x="3639276" y="2523663"/>
            <a:ext cx="923109" cy="586014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24F638-0B52-4790-B4B7-E9EB5D19DAC4}"/>
              </a:ext>
            </a:extLst>
          </p:cNvPr>
          <p:cNvCxnSpPr>
            <a:cxnSpLocks/>
          </p:cNvCxnSpPr>
          <p:nvPr/>
        </p:nvCxnSpPr>
        <p:spPr>
          <a:xfrm flipH="1">
            <a:off x="4283510" y="1967317"/>
            <a:ext cx="557749" cy="484670"/>
          </a:xfrm>
          <a:prstGeom prst="straightConnector1">
            <a:avLst/>
          </a:prstGeom>
          <a:ln w="1016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32C74CE-E7E1-4420-85DF-AA4DB7095CA0}"/>
              </a:ext>
            </a:extLst>
          </p:cNvPr>
          <p:cNvSpPr/>
          <p:nvPr/>
        </p:nvSpPr>
        <p:spPr>
          <a:xfrm>
            <a:off x="4602426" y="1232342"/>
            <a:ext cx="6487887" cy="677108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sz="3200" dirty="0"/>
              <a:t>Click on the </a:t>
            </a:r>
            <a:r>
              <a:rPr lang="en-CA" sz="3200" b="1" dirty="0"/>
              <a:t>CAREER PLANNING </a:t>
            </a:r>
            <a:r>
              <a:rPr lang="en-CA" sz="3200" dirty="0"/>
              <a:t>tab.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18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83A81-7CE2-49D5-8A5D-12F2C428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25311-E53C-4106-B54A-DBBBED0D141A}"/>
              </a:ext>
            </a:extLst>
          </p:cNvPr>
          <p:cNvSpPr/>
          <p:nvPr/>
        </p:nvSpPr>
        <p:spPr>
          <a:xfrm>
            <a:off x="3242492" y="415865"/>
            <a:ext cx="5444308" cy="677108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sz="3200" dirty="0"/>
              <a:t>Click on </a:t>
            </a:r>
            <a:r>
              <a:rPr lang="en-CA" sz="3200" b="1" dirty="0"/>
              <a:t>Learn About Yourself</a:t>
            </a:r>
            <a:r>
              <a:rPr lang="en-CA" sz="3200" dirty="0"/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3DDFF-33C9-7146-8AC5-7DB39B58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11" y="1281919"/>
            <a:ext cx="9574574" cy="55760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57574F-1A51-4FBC-9EE5-71DA4F123F04}"/>
              </a:ext>
            </a:extLst>
          </p:cNvPr>
          <p:cNvSpPr/>
          <p:nvPr/>
        </p:nvSpPr>
        <p:spPr>
          <a:xfrm>
            <a:off x="1641231" y="3321539"/>
            <a:ext cx="3126154" cy="1000370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C288A-B86E-40AF-8CB7-0484678D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B131E-2FC7-404B-8046-BF5F6D6E13EC}"/>
              </a:ext>
            </a:extLst>
          </p:cNvPr>
          <p:cNvSpPr/>
          <p:nvPr/>
        </p:nvSpPr>
        <p:spPr>
          <a:xfrm>
            <a:off x="3770296" y="256758"/>
            <a:ext cx="4403815" cy="677108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sz="3200" dirty="0"/>
              <a:t>Click on </a:t>
            </a:r>
            <a:r>
              <a:rPr lang="en-CA" sz="3200" b="1" dirty="0"/>
              <a:t>Interest Profiler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A75BB-C482-A2AF-8E89-C0861427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691" y="1013302"/>
            <a:ext cx="6596849" cy="58446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71EC2D-FD1F-4770-8796-3EC19E934DD0}"/>
              </a:ext>
            </a:extLst>
          </p:cNvPr>
          <p:cNvSpPr/>
          <p:nvPr/>
        </p:nvSpPr>
        <p:spPr>
          <a:xfrm>
            <a:off x="2524369" y="2774463"/>
            <a:ext cx="2024184" cy="1312984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CD670-7713-46B3-9F4E-4F422773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01" y="701039"/>
            <a:ext cx="8277380" cy="58191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10812-8986-4184-ABAB-C35D4BA1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ABAFF4-E43F-41C5-B6C1-2F0C7D3A79FA}"/>
              </a:ext>
            </a:extLst>
          </p:cNvPr>
          <p:cNvSpPr/>
          <p:nvPr/>
        </p:nvSpPr>
        <p:spPr>
          <a:xfrm>
            <a:off x="7557469" y="6305197"/>
            <a:ext cx="1509012" cy="363201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A3A6EF-3847-4F8F-A7A8-10D8C69F7225}"/>
              </a:ext>
            </a:extLst>
          </p:cNvPr>
          <p:cNvCxnSpPr>
            <a:cxnSpLocks/>
          </p:cNvCxnSpPr>
          <p:nvPr/>
        </p:nvCxnSpPr>
        <p:spPr>
          <a:xfrm>
            <a:off x="3305258" y="2974005"/>
            <a:ext cx="4252211" cy="3363595"/>
          </a:xfrm>
          <a:prstGeom prst="straightConnector1">
            <a:avLst/>
          </a:prstGeom>
          <a:ln w="1016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2F3B26E-FA95-4B33-BD02-0811FA8BEB19}"/>
              </a:ext>
            </a:extLst>
          </p:cNvPr>
          <p:cNvSpPr/>
          <p:nvPr/>
        </p:nvSpPr>
        <p:spPr>
          <a:xfrm>
            <a:off x="382319" y="1804454"/>
            <a:ext cx="2922939" cy="1169551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sz="3200" dirty="0"/>
              <a:t>Click on</a:t>
            </a:r>
          </a:p>
          <a:p>
            <a:r>
              <a:rPr lang="en-CA" sz="3200" b="1" dirty="0"/>
              <a:t>GET STARTED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48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820AE0-EB7F-4AEE-A00C-7696E321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1507944"/>
            <a:ext cx="9144000" cy="43697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2EAB26-B636-47A4-A242-D8BB00060D02}"/>
              </a:ext>
            </a:extLst>
          </p:cNvPr>
          <p:cNvSpPr/>
          <p:nvPr/>
        </p:nvSpPr>
        <p:spPr>
          <a:xfrm>
            <a:off x="4909873" y="3570346"/>
            <a:ext cx="2044700" cy="605810"/>
          </a:xfrm>
          <a:prstGeom prst="ellipse">
            <a:avLst/>
          </a:prstGeom>
          <a:noFill/>
          <a:ln w="38100">
            <a:solidFill>
              <a:srgbClr val="FF6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9249B-F238-44BD-861D-528275E25AEF}"/>
              </a:ext>
            </a:extLst>
          </p:cNvPr>
          <p:cNvCxnSpPr>
            <a:cxnSpLocks/>
          </p:cNvCxnSpPr>
          <p:nvPr/>
        </p:nvCxnSpPr>
        <p:spPr>
          <a:xfrm>
            <a:off x="2529840" y="3110476"/>
            <a:ext cx="2387178" cy="733324"/>
          </a:xfrm>
          <a:prstGeom prst="straightConnector1">
            <a:avLst/>
          </a:prstGeom>
          <a:ln w="127000">
            <a:solidFill>
              <a:srgbClr val="FF6E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5BC43F-5A95-4C2A-89D6-AEF32520B40D}"/>
              </a:ext>
            </a:extLst>
          </p:cNvPr>
          <p:cNvSpPr/>
          <p:nvPr/>
        </p:nvSpPr>
        <p:spPr>
          <a:xfrm>
            <a:off x="382319" y="1804454"/>
            <a:ext cx="2147521" cy="1661993"/>
          </a:xfrm>
          <a:prstGeom prst="rect">
            <a:avLst/>
          </a:prstGeom>
          <a:ln w="34925">
            <a:solidFill>
              <a:srgbClr val="FF6E15"/>
            </a:solidFill>
          </a:ln>
        </p:spPr>
        <p:txBody>
          <a:bodyPr wrap="square" lIns="182880" tIns="91440" rIns="182880" bIns="91440">
            <a:spAutoFit/>
          </a:bodyPr>
          <a:lstStyle/>
          <a:p>
            <a:r>
              <a:rPr lang="en-CA" sz="3200" b="1" dirty="0"/>
              <a:t>Answer the Questions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134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FDB03-D38A-486C-ADB7-1763177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E6CC1-3B6C-4743-9FDC-EB2FE4CFCA7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Google Shape;100;p19">
            <a:extLst>
              <a:ext uri="{FF2B5EF4-FFF2-40B4-BE49-F238E27FC236}">
                <a16:creationId xmlns:a16="http://schemas.microsoft.com/office/drawing/2014/main" id="{F133A562-ED90-4E52-BD00-6D298EEB503E}"/>
              </a:ext>
            </a:extLst>
          </p:cNvPr>
          <p:cNvSpPr txBox="1">
            <a:spLocks/>
          </p:cNvSpPr>
          <p:nvPr/>
        </p:nvSpPr>
        <p:spPr>
          <a:xfrm>
            <a:off x="378134" y="1914770"/>
            <a:ext cx="3264226" cy="1514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>
                <a:latin typeface="+mn-lt"/>
              </a:rPr>
              <a:t>Tracks Your Progress</a:t>
            </a:r>
            <a:endParaRPr lang="en-US" sz="4800" dirty="0">
              <a:latin typeface="+mn-lt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2964D0-09AC-4DC3-AB9E-C516A161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96" y="1251372"/>
            <a:ext cx="7614248" cy="48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6B7708DD67248B20BEEDED837FA9C" ma:contentTypeVersion="11" ma:contentTypeDescription="Create a new document." ma:contentTypeScope="" ma:versionID="169a59a5c9adfa890f0b17223475899e">
  <xsd:schema xmlns:xsd="http://www.w3.org/2001/XMLSchema" xmlns:xs="http://www.w3.org/2001/XMLSchema" xmlns:p="http://schemas.microsoft.com/office/2006/metadata/properties" xmlns:ns3="901e6a59-598d-427a-a237-652fb479999e" xmlns:ns4="75e0b84e-ed2f-4968-9b66-0a8159d8890b" targetNamespace="http://schemas.microsoft.com/office/2006/metadata/properties" ma:root="true" ma:fieldsID="c4c0568e3e830b2d7ac3cc19c1c5b842" ns3:_="" ns4:_="">
    <xsd:import namespace="901e6a59-598d-427a-a237-652fb479999e"/>
    <xsd:import namespace="75e0b84e-ed2f-4968-9b66-0a8159d889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e6a59-598d-427a-a237-652fb4799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0b84e-ed2f-4968-9b66-0a8159d88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1153A-792B-42E3-B0AD-BE4B56DF9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77DB3-56AC-4B73-8003-A8669DC470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C00422-BE0F-49A1-89B1-157B8E158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e6a59-598d-427a-a237-652fb479999e"/>
    <ds:schemaRef ds:uri="75e0b84e-ed2f-4968-9b66-0a8159d88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431</Words>
  <Application>Microsoft Office PowerPoint</Application>
  <PresentationFormat>Widescreen</PresentationFormat>
  <Paragraphs>100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Glasser, Laura E.</dc:creator>
  <cp:lastModifiedBy>Hersch, Julie A.</cp:lastModifiedBy>
  <cp:revision>94</cp:revision>
  <dcterms:created xsi:type="dcterms:W3CDTF">2020-12-18T13:29:50Z</dcterms:created>
  <dcterms:modified xsi:type="dcterms:W3CDTF">2023-09-07T20:19:29Z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0x0101001A66B7708DD67248B20BEEDED837FA9C</vt:lpwstr>
  </property>
</Properties>
</file>