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0"/>
  </p:notesMasterIdLst>
  <p:handoutMasterIdLst>
    <p:handoutMasterId r:id="rId31"/>
  </p:handoutMasterIdLst>
  <p:sldIdLst>
    <p:sldId id="256" r:id="rId5"/>
    <p:sldId id="285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69" r:id="rId14"/>
    <p:sldId id="281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4" r:id="rId28"/>
    <p:sldId id="26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A0D"/>
    <a:srgbClr val="3C98A0"/>
    <a:srgbClr val="FF6E15"/>
    <a:srgbClr val="79B943"/>
    <a:srgbClr val="019AA6"/>
    <a:srgbClr val="1719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4CA6F8-C8C3-43AD-B2F8-A4BE20FAF34A}" v="2" dt="2021-08-30T16:10:15.4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99" autoAdjust="0"/>
    <p:restoredTop sz="93907" autoAdjust="0"/>
  </p:normalViewPr>
  <p:slideViewPr>
    <p:cSldViewPr snapToGrid="0">
      <p:cViewPr varScale="1">
        <p:scale>
          <a:sx n="71" d="100"/>
          <a:sy n="71" d="100"/>
        </p:scale>
        <p:origin x="84" y="102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1524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asser, Laura E." userId="0fc67530-822c-4ce4-a61b-0e7b1564257b" providerId="ADAL" clId="{194CA6F8-C8C3-43AD-B2F8-A4BE20FAF34A}"/>
    <pc:docChg chg="undo custSel delSld modSld">
      <pc:chgData name="Glasser, Laura E." userId="0fc67530-822c-4ce4-a61b-0e7b1564257b" providerId="ADAL" clId="{194CA6F8-C8C3-43AD-B2F8-A4BE20FAF34A}" dt="2021-08-30T16:10:46.573" v="9" actId="2696"/>
      <pc:docMkLst>
        <pc:docMk/>
      </pc:docMkLst>
      <pc:sldChg chg="del">
        <pc:chgData name="Glasser, Laura E." userId="0fc67530-822c-4ce4-a61b-0e7b1564257b" providerId="ADAL" clId="{194CA6F8-C8C3-43AD-B2F8-A4BE20FAF34A}" dt="2021-08-30T16:10:46.573" v="9" actId="2696"/>
        <pc:sldMkLst>
          <pc:docMk/>
          <pc:sldMk cId="1913424082" sldId="261"/>
        </pc:sldMkLst>
      </pc:sldChg>
      <pc:sldChg chg="addSp delSp modSp mod">
        <pc:chgData name="Glasser, Laura E." userId="0fc67530-822c-4ce4-a61b-0e7b1564257b" providerId="ADAL" clId="{194CA6F8-C8C3-43AD-B2F8-A4BE20FAF34A}" dt="2021-08-30T16:10:38.089" v="8" actId="478"/>
        <pc:sldMkLst>
          <pc:docMk/>
          <pc:sldMk cId="3851970227" sldId="285"/>
        </pc:sldMkLst>
        <pc:spChg chg="mod">
          <ac:chgData name="Glasser, Laura E." userId="0fc67530-822c-4ce4-a61b-0e7b1564257b" providerId="ADAL" clId="{194CA6F8-C8C3-43AD-B2F8-A4BE20FAF34A}" dt="2021-08-30T16:10:15.466" v="0"/>
          <ac:spMkLst>
            <pc:docMk/>
            <pc:sldMk cId="3851970227" sldId="285"/>
            <ac:spMk id="9" creationId="{8793E0AC-BFB2-4009-9AE7-4F0D20738A0F}"/>
          </ac:spMkLst>
        </pc:spChg>
        <pc:spChg chg="mod">
          <ac:chgData name="Glasser, Laura E." userId="0fc67530-822c-4ce4-a61b-0e7b1564257b" providerId="ADAL" clId="{194CA6F8-C8C3-43AD-B2F8-A4BE20FAF34A}" dt="2021-08-30T16:10:15.466" v="0"/>
          <ac:spMkLst>
            <pc:docMk/>
            <pc:sldMk cId="3851970227" sldId="285"/>
            <ac:spMk id="12" creationId="{3250D14F-8DD3-4DA7-9EF8-CE3FA9D420BF}"/>
          </ac:spMkLst>
        </pc:spChg>
        <pc:grpChg chg="add del mod">
          <ac:chgData name="Glasser, Laura E." userId="0fc67530-822c-4ce4-a61b-0e7b1564257b" providerId="ADAL" clId="{194CA6F8-C8C3-43AD-B2F8-A4BE20FAF34A}" dt="2021-08-30T16:10:38.089" v="8" actId="478"/>
          <ac:grpSpMkLst>
            <pc:docMk/>
            <pc:sldMk cId="3851970227" sldId="285"/>
            <ac:grpSpMk id="8" creationId="{29C8F5E3-5CBE-49ED-B277-62A70572E0E1}"/>
          </ac:grpSpMkLst>
        </pc:grpChg>
        <pc:graphicFrameChg chg="mod">
          <ac:chgData name="Glasser, Laura E." userId="0fc67530-822c-4ce4-a61b-0e7b1564257b" providerId="ADAL" clId="{194CA6F8-C8C3-43AD-B2F8-A4BE20FAF34A}" dt="2021-08-30T16:10:35.052" v="7" actId="1076"/>
          <ac:graphicFrameMkLst>
            <pc:docMk/>
            <pc:sldMk cId="3851970227" sldId="285"/>
            <ac:graphicFrameMk id="3" creationId="{61674B9A-1AD8-4A3B-91DC-00001454FFE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F69255-9188-41C1-9452-FB2DAACFED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D4919A-C220-41D6-BFE2-9173F76425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ADB51-BBF8-4953-90EF-D5E6E501D890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6A1A76-2FAE-439B-ACDC-F19A94B453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A84996-C2E5-4896-A0CD-0FDB5EEADF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ED957-023F-4F0A-A85F-5ED6E9C5FF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649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6FDE2-3A03-4663-919F-644B1F21CD12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82015-81B7-4307-A96D-F14737409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44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tabLst>
                <a:tab pos="182880" algn="l"/>
              </a:tabLst>
            </a:pPr>
            <a:r>
              <a:rPr lang="en-US" sz="1200" b="0" i="0" dirty="0">
                <a:solidFill>
                  <a:srgbClr val="444444"/>
                </a:solidFill>
                <a:effectLst/>
              </a:rPr>
              <a:t>*If you are experiencing sign in issues, please </a:t>
            </a:r>
            <a:r>
              <a:rPr lang="en-US" sz="1200" b="1" i="0" dirty="0">
                <a:solidFill>
                  <a:srgbClr val="444444"/>
                </a:solidFill>
                <a:effectLst/>
              </a:rPr>
              <a:t>contact your school</a:t>
            </a:r>
            <a:r>
              <a:rPr lang="en-US" sz="1200" b="0" i="0" dirty="0">
                <a:solidFill>
                  <a:srgbClr val="444444"/>
                </a:solidFill>
                <a:effectLst/>
              </a:rPr>
              <a:t> for assistance. For security reasons, PowerSchool is unable to assist with sign in, password, or other accessibility-related issues.</a:t>
            </a:r>
            <a:endParaRPr lang="en-US" sz="1200" b="1" dirty="0">
              <a:solidFill>
                <a:srgbClr val="444444"/>
              </a:solidFill>
            </a:endParaRPr>
          </a:p>
          <a:p>
            <a:pPr marL="182880" lvl="0" indent="-182880">
              <a:buFont typeface="+mj-lt"/>
              <a:buAutoNum type="arabicPeriod"/>
              <a:tabLst>
                <a:tab pos="182880" algn="l"/>
              </a:tabLst>
            </a:pPr>
            <a:endParaRPr lang="en-US" sz="1200" b="1" dirty="0">
              <a:solidFill>
                <a:srgbClr val="444444"/>
              </a:solidFill>
            </a:endParaRPr>
          </a:p>
          <a:p>
            <a:pPr lvl="0">
              <a:tabLst>
                <a:tab pos="182880" algn="l"/>
              </a:tabLst>
            </a:pPr>
            <a:r>
              <a:rPr lang="en-US" sz="1200" dirty="0"/>
              <a:t>(You will receive your account username and password from your school.)</a:t>
            </a:r>
            <a:endParaRPr lang="en-US" sz="1200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82015-81B7-4307-A96D-F147374094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428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82015-81B7-4307-A96D-F1473740949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0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F6A7A3F2-2F29-4172-966F-E13FC9445A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27" y="-427968"/>
            <a:ext cx="5821082" cy="24477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1EBABB4-0818-48C4-BC2A-8F1DD6BA35C0}"/>
              </a:ext>
            </a:extLst>
          </p:cNvPr>
          <p:cNvSpPr/>
          <p:nvPr userDrawn="1"/>
        </p:nvSpPr>
        <p:spPr>
          <a:xfrm>
            <a:off x="76200" y="0"/>
            <a:ext cx="12115800" cy="121920"/>
          </a:xfrm>
          <a:prstGeom prst="rect">
            <a:avLst/>
          </a:prstGeom>
          <a:solidFill>
            <a:srgbClr val="79B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EDADC7-528A-44DE-89F9-E6D22B02AD71}"/>
              </a:ext>
            </a:extLst>
          </p:cNvPr>
          <p:cNvSpPr/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019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3612C0-8E71-487F-90CC-83A878F9B611}"/>
              </a:ext>
            </a:extLst>
          </p:cNvPr>
          <p:cNvSpPr/>
          <p:nvPr userDrawn="1"/>
        </p:nvSpPr>
        <p:spPr>
          <a:xfrm flipH="1" flipV="1">
            <a:off x="-3" y="-1"/>
            <a:ext cx="152399" cy="1559293"/>
          </a:xfrm>
          <a:prstGeom prst="rect">
            <a:avLst/>
          </a:prstGeom>
          <a:solidFill>
            <a:srgbClr val="171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A607984-28CF-4A64-82CD-5FC3B0C2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700" y="2041275"/>
            <a:ext cx="10807700" cy="4080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3ED05049-C4D7-45F7-BEAC-DED3E64A9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3524" y="6337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6CC1-3B6C-4743-9FDC-EB2FE4CFCA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401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logo&#10;&#10;Description automatically generated">
            <a:extLst>
              <a:ext uri="{FF2B5EF4-FFF2-40B4-BE49-F238E27FC236}">
                <a16:creationId xmlns:a16="http://schemas.microsoft.com/office/drawing/2014/main" id="{2FB5F908-CF59-4492-961B-4430093BA5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4879"/>
            <a:ext cx="2595563" cy="10914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DE46F6-61E1-4DB3-817B-F517585EE302}"/>
              </a:ext>
            </a:extLst>
          </p:cNvPr>
          <p:cNvSpPr/>
          <p:nvPr userDrawn="1"/>
        </p:nvSpPr>
        <p:spPr>
          <a:xfrm>
            <a:off x="76200" y="0"/>
            <a:ext cx="12115800" cy="121920"/>
          </a:xfrm>
          <a:prstGeom prst="rect">
            <a:avLst/>
          </a:prstGeom>
          <a:solidFill>
            <a:srgbClr val="79B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880CEA-7708-4FF6-B413-9779DEC449D1}"/>
              </a:ext>
            </a:extLst>
          </p:cNvPr>
          <p:cNvSpPr/>
          <p:nvPr userDrawn="1"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019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60D2DD-1608-4431-BBD1-7FC5B306CFDE}"/>
              </a:ext>
            </a:extLst>
          </p:cNvPr>
          <p:cNvSpPr/>
          <p:nvPr userDrawn="1"/>
        </p:nvSpPr>
        <p:spPr>
          <a:xfrm flipH="1" flipV="1">
            <a:off x="0" y="0"/>
            <a:ext cx="152401" cy="701040"/>
          </a:xfrm>
          <a:prstGeom prst="rect">
            <a:avLst/>
          </a:prstGeom>
          <a:solidFill>
            <a:srgbClr val="171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9555486-1522-4BEC-9B17-DAB577256E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914" y="1091440"/>
            <a:ext cx="11494637" cy="5527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dirty="0" smtClean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D1B65ED1-3C8D-4FE0-BDC5-CFA8E0760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3524" y="6337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6CC1-3B6C-4743-9FDC-EB2FE4CFCA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3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B6295A-1D8E-4147-A184-4FA7943C36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3524" y="6337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E6CC1-3B6C-4743-9FDC-EB2FE4CFCA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45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ready.nd.gov/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ecure.ruready.nd.gov/" TargetMode="External"/><Relationship Id="rId5" Type="http://schemas.openxmlformats.org/officeDocument/2006/relationships/hyperlink" Target="https://www.cte.nd.gov/sites/www/files/documents/CRN/RUReady/QRG_Private-Other_School_Students_Getting_Started.pdf" TargetMode="External"/><Relationship Id="rId4" Type="http://schemas.openxmlformats.org/officeDocument/2006/relationships/hyperlink" Target="https://www.cte.nd.gov/sites/www/files/documents/CRN/RUReady/QRG_Public_School_Students_Getting_Started.pdf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C64275-5C92-4D52-8DA7-72D2274DD9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019AA6"/>
                </a:solidFill>
              </a:rPr>
              <a:t>Explore Careers </a:t>
            </a:r>
            <a:r>
              <a:rPr lang="en-US" sz="4000" dirty="0"/>
              <a:t>and </a:t>
            </a:r>
            <a:r>
              <a:rPr lang="en-US" sz="4000" dirty="0">
                <a:solidFill>
                  <a:srgbClr val="019AA6"/>
                </a:solidFill>
              </a:rPr>
              <a:t>Plan Your Future</a:t>
            </a:r>
          </a:p>
          <a:p>
            <a:r>
              <a:rPr lang="en-US" sz="4000" dirty="0"/>
              <a:t>With RUReady.ND.gov</a:t>
            </a:r>
          </a:p>
          <a:p>
            <a:endParaRPr lang="en-US" sz="4000" dirty="0"/>
          </a:p>
          <a:p>
            <a:r>
              <a:rPr lang="en-US" sz="9600" spc="300" dirty="0">
                <a:solidFill>
                  <a:srgbClr val="019AA6"/>
                </a:solidFill>
              </a:rPr>
              <a:t>INTEREST PROFILER</a:t>
            </a:r>
            <a:endParaRPr lang="en-US" sz="9600" spc="3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EB7202-903A-41BC-80DE-0D2208B05C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278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538B20-24BD-41B5-917B-FBCD08AE0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642" y="348379"/>
            <a:ext cx="6376333" cy="6354346"/>
          </a:xfrm>
          <a:prstGeom prst="rect">
            <a:avLst/>
          </a:prstGeom>
        </p:spPr>
      </p:pic>
      <p:sp>
        <p:nvSpPr>
          <p:cNvPr id="16" name="Google Shape;100;p19">
            <a:extLst>
              <a:ext uri="{FF2B5EF4-FFF2-40B4-BE49-F238E27FC236}">
                <a16:creationId xmlns:a16="http://schemas.microsoft.com/office/drawing/2014/main" id="{72D9171D-DCE0-4A80-A0B3-69A514CC3142}"/>
              </a:ext>
            </a:extLst>
          </p:cNvPr>
          <p:cNvSpPr txBox="1">
            <a:spLocks/>
          </p:cNvSpPr>
          <p:nvPr/>
        </p:nvSpPr>
        <p:spPr>
          <a:xfrm>
            <a:off x="249068" y="1929835"/>
            <a:ext cx="3284245" cy="40626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2800" b="1" dirty="0">
                <a:latin typeface="+mn-lt"/>
              </a:rPr>
              <a:t>Your Interest Profile results. </a:t>
            </a:r>
          </a:p>
          <a:p>
            <a:pPr>
              <a:spcBef>
                <a:spcPts val="0"/>
              </a:spcBef>
            </a:pPr>
            <a:endParaRPr lang="en-US" sz="28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2800" b="1" dirty="0">
                <a:latin typeface="+mn-lt"/>
              </a:rPr>
              <a:t>What are your top 2 interest areas?</a:t>
            </a:r>
          </a:p>
          <a:p>
            <a:pPr>
              <a:spcBef>
                <a:spcPts val="0"/>
              </a:spcBef>
            </a:pPr>
            <a:endParaRPr lang="en-US" sz="28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2800" b="1" dirty="0">
                <a:latin typeface="+mn-lt"/>
              </a:rPr>
              <a:t>Complete the Reflecting on your Interest Profiler results, click “Save.”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C4FCE5-3D58-431E-9149-1981E23A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034" y="5442012"/>
            <a:ext cx="2225233" cy="3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08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AB56672-8214-4445-83E9-D1CBA4E4A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631" y="705081"/>
            <a:ext cx="5765800" cy="601902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EACCD1-1049-4848-AF85-B76C1E5C0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5548" y="1233481"/>
            <a:ext cx="4016484" cy="496222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Research matching careers by using Best Match (current tab) or choose click on the Education Level tab to view careers at certain education levels.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Click on the career to view the profile.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Click on the stars at the right of each career to see how closely you match the interest profile of that career.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174610-92C7-462E-B397-2D55B2ECD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640B41-FB38-4B6F-9CB6-79FCA7FE1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014" y="1890944"/>
            <a:ext cx="2225233" cy="3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04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046090B-E313-4AA7-A8FC-AE5D3D68E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25577"/>
          <a:stretch/>
        </p:blipFill>
        <p:spPr>
          <a:xfrm>
            <a:off x="3995558" y="895618"/>
            <a:ext cx="6669566" cy="50012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5" name="Google Shape;100;p19">
            <a:extLst>
              <a:ext uri="{FF2B5EF4-FFF2-40B4-BE49-F238E27FC236}">
                <a16:creationId xmlns:a16="http://schemas.microsoft.com/office/drawing/2014/main" id="{DEAE4B1A-3559-43D7-A75C-CD962E9028C6}"/>
              </a:ext>
            </a:extLst>
          </p:cNvPr>
          <p:cNvSpPr txBox="1">
            <a:spLocks/>
          </p:cNvSpPr>
          <p:nvPr/>
        </p:nvSpPr>
        <p:spPr>
          <a:xfrm>
            <a:off x="366730" y="1087934"/>
            <a:ext cx="3357546" cy="461661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4800" b="1" dirty="0">
                <a:latin typeface="+mn-lt"/>
              </a:rPr>
              <a:t>Refine Your Search</a:t>
            </a:r>
          </a:p>
          <a:p>
            <a:pPr>
              <a:spcBef>
                <a:spcPts val="0"/>
              </a:spcBef>
            </a:pPr>
            <a:endParaRPr lang="en-US" sz="4800" b="1" dirty="0">
              <a:latin typeface="+mn-lt"/>
            </a:endParaRPr>
          </a:p>
          <a:p>
            <a:pPr>
              <a:spcBef>
                <a:spcPts val="0"/>
              </a:spcBef>
            </a:pPr>
            <a:endParaRPr lang="en-US" sz="4800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3200" dirty="0">
                <a:latin typeface="+mn-lt"/>
              </a:rPr>
              <a:t>Use your interests to search for careers in the Career Finder.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D435D85-13B3-443F-AE9A-CF055DACEB6F}"/>
              </a:ext>
            </a:extLst>
          </p:cNvPr>
          <p:cNvSpPr/>
          <p:nvPr/>
        </p:nvSpPr>
        <p:spPr>
          <a:xfrm>
            <a:off x="3995558" y="3524273"/>
            <a:ext cx="1344379" cy="695228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2CBC22E-08B8-40BD-922F-DD0F51ECC62E}"/>
              </a:ext>
            </a:extLst>
          </p:cNvPr>
          <p:cNvCxnSpPr>
            <a:cxnSpLocks/>
          </p:cNvCxnSpPr>
          <p:nvPr/>
        </p:nvCxnSpPr>
        <p:spPr>
          <a:xfrm>
            <a:off x="2638425" y="1962150"/>
            <a:ext cx="1466850" cy="1647825"/>
          </a:xfrm>
          <a:prstGeom prst="straightConnector1">
            <a:avLst/>
          </a:prstGeom>
          <a:ln w="1270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239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D80DF8-7E83-4FE8-AD3F-C98D0041D5E7}"/>
              </a:ext>
            </a:extLst>
          </p:cNvPr>
          <p:cNvSpPr/>
          <p:nvPr/>
        </p:nvSpPr>
        <p:spPr>
          <a:xfrm>
            <a:off x="304800" y="1723574"/>
            <a:ext cx="4940000" cy="5109091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 anchor="ctr" anchorCtr="0">
            <a:spAutoFit/>
          </a:bodyPr>
          <a:lstStyle/>
          <a:p>
            <a:endParaRPr lang="en-US" sz="3200" dirty="0"/>
          </a:p>
          <a:p>
            <a:r>
              <a:rPr lang="en-US" sz="3200" dirty="0"/>
              <a:t>Click </a:t>
            </a:r>
            <a:r>
              <a:rPr lang="en-US" sz="3200" b="1" dirty="0"/>
              <a:t>See Your Matching Careers </a:t>
            </a:r>
            <a:r>
              <a:rPr lang="en-US" sz="3200" dirty="0"/>
              <a:t>to see what careers match your interests. </a:t>
            </a:r>
          </a:p>
          <a:p>
            <a:endParaRPr lang="en-US" sz="3200" dirty="0"/>
          </a:p>
          <a:p>
            <a:r>
              <a:rPr lang="en-US" sz="3200" dirty="0"/>
              <a:t>You can add any characteristic from the column on the left to refine your search.</a:t>
            </a:r>
          </a:p>
          <a:p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393A31-72C5-44B3-AEF5-543A56DA46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789"/>
          <a:stretch/>
        </p:blipFill>
        <p:spPr>
          <a:xfrm>
            <a:off x="5782033" y="920879"/>
            <a:ext cx="5726586" cy="5125315"/>
          </a:xfrm>
          <a:prstGeom prst="rect">
            <a:avLst/>
          </a:prstGeom>
          <a:effectLst/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455AD48-4408-4AD8-BC0E-CA122C7F9368}"/>
              </a:ext>
            </a:extLst>
          </p:cNvPr>
          <p:cNvSpPr/>
          <p:nvPr/>
        </p:nvSpPr>
        <p:spPr>
          <a:xfrm>
            <a:off x="6870794" y="5584430"/>
            <a:ext cx="2743200" cy="705381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825A471-0E74-4358-B26D-DC0C1175F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39483">
            <a:off x="3420362" y="4431889"/>
            <a:ext cx="4254043" cy="115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6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6DF905EC-D886-41E1-B801-5111B22C3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893" y="480461"/>
            <a:ext cx="8639864" cy="589707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7D4BBB-7BD2-40EA-97CB-43A9B9B3B3FB}"/>
              </a:ext>
            </a:extLst>
          </p:cNvPr>
          <p:cNvSpPr/>
          <p:nvPr/>
        </p:nvSpPr>
        <p:spPr>
          <a:xfrm>
            <a:off x="627228" y="2030070"/>
            <a:ext cx="1977355" cy="1569660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/>
              <a:t>Click on </a:t>
            </a:r>
            <a:r>
              <a:rPr lang="en-US" sz="3200" b="1" dirty="0"/>
              <a:t>Education Level</a:t>
            </a:r>
          </a:p>
        </p:txBody>
      </p:sp>
      <p:sp>
        <p:nvSpPr>
          <p:cNvPr id="8" name="Google Shape;144;p26">
            <a:extLst>
              <a:ext uri="{FF2B5EF4-FFF2-40B4-BE49-F238E27FC236}">
                <a16:creationId xmlns:a16="http://schemas.microsoft.com/office/drawing/2014/main" id="{C1F72BA7-8550-4945-94A8-6FD820C41FAC}"/>
              </a:ext>
            </a:extLst>
          </p:cNvPr>
          <p:cNvSpPr/>
          <p:nvPr/>
        </p:nvSpPr>
        <p:spPr>
          <a:xfrm>
            <a:off x="2628550" y="2539226"/>
            <a:ext cx="1222657" cy="614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49750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CBFFF88-386A-48CD-B8EA-248A84985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92" y="525348"/>
            <a:ext cx="8580649" cy="562780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741603-3821-4516-818F-6F5EED446C53}"/>
              </a:ext>
            </a:extLst>
          </p:cNvPr>
          <p:cNvSpPr/>
          <p:nvPr/>
        </p:nvSpPr>
        <p:spPr>
          <a:xfrm>
            <a:off x="242061" y="1500771"/>
            <a:ext cx="2973631" cy="4031873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/>
              <a:t>Education Level</a:t>
            </a:r>
            <a:br>
              <a:rPr lang="en-US" sz="3200" dirty="0"/>
            </a:br>
            <a:r>
              <a:rPr lang="en-US" sz="3200" dirty="0"/>
              <a:t>Choose the level you HOPE to achieve.</a:t>
            </a:r>
          </a:p>
          <a:p>
            <a:endParaRPr lang="en-US" sz="3200" dirty="0"/>
          </a:p>
          <a:p>
            <a:r>
              <a:rPr lang="en-US" sz="3200" dirty="0"/>
              <a:t>Click on </a:t>
            </a:r>
            <a:r>
              <a:rPr lang="en-US" sz="3200" b="1" dirty="0"/>
              <a:t>See Your Matching Careers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B3E2F8D-B98B-4FD4-BF9B-5E4DF5BD8CCA}"/>
              </a:ext>
            </a:extLst>
          </p:cNvPr>
          <p:cNvCxnSpPr>
            <a:cxnSpLocks/>
          </p:cNvCxnSpPr>
          <p:nvPr/>
        </p:nvCxnSpPr>
        <p:spPr>
          <a:xfrm flipH="1">
            <a:off x="6707730" y="2901155"/>
            <a:ext cx="680041" cy="526143"/>
          </a:xfrm>
          <a:prstGeom prst="straightConnector1">
            <a:avLst/>
          </a:prstGeom>
          <a:ln w="1270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E92B04A-739F-4D5E-AD7E-3EDE93BF0ACD}"/>
              </a:ext>
            </a:extLst>
          </p:cNvPr>
          <p:cNvCxnSpPr>
            <a:cxnSpLocks/>
          </p:cNvCxnSpPr>
          <p:nvPr/>
        </p:nvCxnSpPr>
        <p:spPr>
          <a:xfrm flipH="1">
            <a:off x="7387771" y="4002936"/>
            <a:ext cx="680041" cy="526143"/>
          </a:xfrm>
          <a:prstGeom prst="straightConnector1">
            <a:avLst/>
          </a:prstGeom>
          <a:ln w="1270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24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BDDCDDA-59A3-4774-9914-A994FC029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564" y="831085"/>
            <a:ext cx="8093273" cy="550651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E6B200-CB3C-4994-94AB-2E43BA3DD901}"/>
              </a:ext>
            </a:extLst>
          </p:cNvPr>
          <p:cNvSpPr/>
          <p:nvPr/>
        </p:nvSpPr>
        <p:spPr>
          <a:xfrm>
            <a:off x="362559" y="2496796"/>
            <a:ext cx="3188109" cy="1569660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/>
              <a:t>Sort by </a:t>
            </a:r>
            <a:r>
              <a:rPr lang="en-US" sz="3200" b="1" dirty="0"/>
              <a:t>State Average Annual Earnings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0243D1C-CBFF-4455-942F-8E1DDD39C5A1}"/>
              </a:ext>
            </a:extLst>
          </p:cNvPr>
          <p:cNvSpPr/>
          <p:nvPr/>
        </p:nvSpPr>
        <p:spPr>
          <a:xfrm>
            <a:off x="8545054" y="3785793"/>
            <a:ext cx="1190924" cy="516632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F0E8873-BBD4-4786-866A-FEFA2D3A1F82}"/>
              </a:ext>
            </a:extLst>
          </p:cNvPr>
          <p:cNvCxnSpPr>
            <a:cxnSpLocks/>
          </p:cNvCxnSpPr>
          <p:nvPr/>
        </p:nvCxnSpPr>
        <p:spPr>
          <a:xfrm flipH="1">
            <a:off x="9717846" y="3259650"/>
            <a:ext cx="680041" cy="526143"/>
          </a:xfrm>
          <a:prstGeom prst="straightConnector1">
            <a:avLst/>
          </a:prstGeom>
          <a:ln w="1270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752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783EAE-8480-4543-9571-D62C00FEA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553" y="991189"/>
            <a:ext cx="5441807" cy="552772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FF40BD-0A75-4B5A-9A9C-F30EB12534F3}"/>
              </a:ext>
            </a:extLst>
          </p:cNvPr>
          <p:cNvSpPr/>
          <p:nvPr/>
        </p:nvSpPr>
        <p:spPr>
          <a:xfrm>
            <a:off x="3685230" y="111008"/>
            <a:ext cx="70096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/>
              <a:t>Career Exploration</a:t>
            </a:r>
          </a:p>
        </p:txBody>
      </p:sp>
      <p:sp>
        <p:nvSpPr>
          <p:cNvPr id="13" name="Google Shape;144;p26">
            <a:extLst>
              <a:ext uri="{FF2B5EF4-FFF2-40B4-BE49-F238E27FC236}">
                <a16:creationId xmlns:a16="http://schemas.microsoft.com/office/drawing/2014/main" id="{DF1937E3-6B61-4DAE-B567-DF26E258E562}"/>
              </a:ext>
            </a:extLst>
          </p:cNvPr>
          <p:cNvSpPr/>
          <p:nvPr/>
        </p:nvSpPr>
        <p:spPr>
          <a:xfrm>
            <a:off x="3798181" y="2198595"/>
            <a:ext cx="933529" cy="614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23B741-7B35-4157-9B68-36890AAED086}"/>
              </a:ext>
            </a:extLst>
          </p:cNvPr>
          <p:cNvSpPr/>
          <p:nvPr/>
        </p:nvSpPr>
        <p:spPr>
          <a:xfrm>
            <a:off x="279423" y="2106073"/>
            <a:ext cx="3631684" cy="1077218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ea typeface="+mj-ea"/>
                <a:cs typeface="+mj-cs"/>
              </a:rPr>
              <a:t>What They Do</a:t>
            </a:r>
          </a:p>
          <a:p>
            <a:endParaRPr lang="en-US" sz="2000" b="1" dirty="0">
              <a:ea typeface="+mj-ea"/>
              <a:cs typeface="+mj-cs"/>
            </a:endParaRPr>
          </a:p>
        </p:txBody>
      </p:sp>
      <p:sp>
        <p:nvSpPr>
          <p:cNvPr id="10" name="Google Shape;144;p26">
            <a:extLst>
              <a:ext uri="{FF2B5EF4-FFF2-40B4-BE49-F238E27FC236}">
                <a16:creationId xmlns:a16="http://schemas.microsoft.com/office/drawing/2014/main" id="{B389839E-4501-4DE1-B1B2-00A4EA57A23A}"/>
              </a:ext>
            </a:extLst>
          </p:cNvPr>
          <p:cNvSpPr/>
          <p:nvPr/>
        </p:nvSpPr>
        <p:spPr>
          <a:xfrm>
            <a:off x="3729340" y="4933163"/>
            <a:ext cx="1071213" cy="6141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BDB1CD-9FB6-4EE1-AEB0-E8813E30F0A8}"/>
              </a:ext>
            </a:extLst>
          </p:cNvPr>
          <p:cNvSpPr/>
          <p:nvPr/>
        </p:nvSpPr>
        <p:spPr>
          <a:xfrm>
            <a:off x="279423" y="4531601"/>
            <a:ext cx="3449918" cy="923330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b="1" dirty="0">
                <a:ea typeface="+mj-ea"/>
                <a:cs typeface="+mj-cs"/>
              </a:rPr>
              <a:t>What Career Cluster is this career a part of?</a:t>
            </a:r>
          </a:p>
          <a:p>
            <a:r>
              <a:rPr lang="en-US" b="1" dirty="0">
                <a:ea typeface="+mj-ea"/>
                <a:cs typeface="+mj-cs"/>
              </a:rPr>
              <a:t>Which Career Pathway is it under?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01A6EE-0918-4EFF-B7AB-2005F21CEA24}"/>
              </a:ext>
            </a:extLst>
          </p:cNvPr>
          <p:cNvSpPr/>
          <p:nvPr/>
        </p:nvSpPr>
        <p:spPr>
          <a:xfrm>
            <a:off x="815026" y="6152934"/>
            <a:ext cx="344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Scroll down for more information!</a:t>
            </a:r>
          </a:p>
        </p:txBody>
      </p:sp>
      <p:sp>
        <p:nvSpPr>
          <p:cNvPr id="12" name="Google Shape;144;p26">
            <a:extLst>
              <a:ext uri="{FF2B5EF4-FFF2-40B4-BE49-F238E27FC236}">
                <a16:creationId xmlns:a16="http://schemas.microsoft.com/office/drawing/2014/main" id="{391255EC-319B-4355-9128-910062B5983E}"/>
              </a:ext>
            </a:extLst>
          </p:cNvPr>
          <p:cNvSpPr/>
          <p:nvPr/>
        </p:nvSpPr>
        <p:spPr>
          <a:xfrm rot="10800000">
            <a:off x="10031118" y="1833469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8741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C04191-3541-4578-A396-783EDB9DC9E8}"/>
              </a:ext>
            </a:extLst>
          </p:cNvPr>
          <p:cNvSpPr/>
          <p:nvPr/>
        </p:nvSpPr>
        <p:spPr>
          <a:xfrm>
            <a:off x="364067" y="982133"/>
            <a:ext cx="3879459" cy="769441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ea typeface="+mj-ea"/>
                <a:cs typeface="+mj-cs"/>
              </a:rPr>
              <a:t>Is This For You?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C8F3F8-569D-48AC-89A4-14DB919F8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993" y="385910"/>
            <a:ext cx="5069829" cy="63168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8A84583-77EC-4D60-AB76-3BCA4A809073}"/>
              </a:ext>
            </a:extLst>
          </p:cNvPr>
          <p:cNvSpPr/>
          <p:nvPr/>
        </p:nvSpPr>
        <p:spPr>
          <a:xfrm>
            <a:off x="364067" y="6333393"/>
            <a:ext cx="344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Scroll down for more information!</a:t>
            </a:r>
          </a:p>
        </p:txBody>
      </p:sp>
      <p:sp>
        <p:nvSpPr>
          <p:cNvPr id="8" name="Google Shape;144;p26">
            <a:extLst>
              <a:ext uri="{FF2B5EF4-FFF2-40B4-BE49-F238E27FC236}">
                <a16:creationId xmlns:a16="http://schemas.microsoft.com/office/drawing/2014/main" id="{B291FC13-E93A-4E0A-9174-7CB1322E9BBF}"/>
              </a:ext>
            </a:extLst>
          </p:cNvPr>
          <p:cNvSpPr/>
          <p:nvPr/>
        </p:nvSpPr>
        <p:spPr>
          <a:xfrm rot="10800000">
            <a:off x="9148069" y="1109201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4685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4707BD-137F-41D3-8BBC-B8D519D34118}"/>
              </a:ext>
            </a:extLst>
          </p:cNvPr>
          <p:cNvSpPr/>
          <p:nvPr/>
        </p:nvSpPr>
        <p:spPr>
          <a:xfrm>
            <a:off x="355683" y="5358851"/>
            <a:ext cx="3835317" cy="677108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b="1" dirty="0">
                <a:ea typeface="+mj-ea"/>
                <a:cs typeface="+mj-cs"/>
              </a:rPr>
              <a:t>What are Workplace Skills?</a:t>
            </a:r>
          </a:p>
          <a:p>
            <a:r>
              <a:rPr lang="en-US" b="1" dirty="0">
                <a:ea typeface="+mj-ea"/>
                <a:cs typeface="+mj-cs"/>
              </a:rPr>
              <a:t>Learn more about </a:t>
            </a:r>
            <a:r>
              <a:rPr lang="en-US" sz="2000" b="1" dirty="0">
                <a:ea typeface="+mj-ea"/>
                <a:cs typeface="+mj-cs"/>
              </a:rPr>
              <a:t>Workplace Skills</a:t>
            </a:r>
            <a:r>
              <a:rPr lang="en-US" b="1" dirty="0">
                <a:ea typeface="+mj-ea"/>
                <a:cs typeface="+mj-cs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B87920-2840-4D2C-95B7-056C08E31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4092" y="611933"/>
            <a:ext cx="4588768" cy="5634134"/>
          </a:xfrm>
          <a:prstGeom prst="rect">
            <a:avLst/>
          </a:prstGeom>
        </p:spPr>
      </p:pic>
      <p:sp>
        <p:nvSpPr>
          <p:cNvPr id="11" name="Google Shape;144;p26">
            <a:extLst>
              <a:ext uri="{FF2B5EF4-FFF2-40B4-BE49-F238E27FC236}">
                <a16:creationId xmlns:a16="http://schemas.microsoft.com/office/drawing/2014/main" id="{B5315319-DDAB-4AEC-8452-FF885B306F28}"/>
              </a:ext>
            </a:extLst>
          </p:cNvPr>
          <p:cNvSpPr/>
          <p:nvPr/>
        </p:nvSpPr>
        <p:spPr>
          <a:xfrm rot="10800000">
            <a:off x="9685783" y="1331143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1A6C2C-B355-4851-B0EA-5094661A6512}"/>
              </a:ext>
            </a:extLst>
          </p:cNvPr>
          <p:cNvSpPr/>
          <p:nvPr/>
        </p:nvSpPr>
        <p:spPr>
          <a:xfrm>
            <a:off x="355683" y="1007677"/>
            <a:ext cx="3817561" cy="769441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ea typeface="+mj-ea"/>
                <a:cs typeface="+mj-cs"/>
              </a:rPr>
              <a:t>Skills Needed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E9FE0-3183-45AA-B97F-8DE8EF57B75A}"/>
              </a:ext>
            </a:extLst>
          </p:cNvPr>
          <p:cNvSpPr/>
          <p:nvPr/>
        </p:nvSpPr>
        <p:spPr>
          <a:xfrm>
            <a:off x="355683" y="2611110"/>
            <a:ext cx="4722344" cy="677108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b="1" dirty="0">
                <a:ea typeface="+mj-ea"/>
                <a:cs typeface="+mj-cs"/>
              </a:rPr>
              <a:t>Do you have the skills needed? Not sure?</a:t>
            </a:r>
          </a:p>
          <a:p>
            <a:r>
              <a:rPr lang="en-US" b="1" dirty="0">
                <a:ea typeface="+mj-ea"/>
                <a:cs typeface="+mj-cs"/>
              </a:rPr>
              <a:t>Take the </a:t>
            </a:r>
            <a:r>
              <a:rPr lang="en-US" sz="2000" b="1" dirty="0">
                <a:ea typeface="+mj-ea"/>
                <a:cs typeface="+mj-cs"/>
              </a:rPr>
              <a:t>Basic Skills Survey </a:t>
            </a:r>
            <a:r>
              <a:rPr lang="en-US" b="1" dirty="0">
                <a:ea typeface="+mj-ea"/>
                <a:cs typeface="+mj-cs"/>
              </a:rPr>
              <a:t>and find out!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9F746F-6303-41B2-A383-DFAABDF049BE}"/>
              </a:ext>
            </a:extLst>
          </p:cNvPr>
          <p:cNvSpPr/>
          <p:nvPr/>
        </p:nvSpPr>
        <p:spPr>
          <a:xfrm>
            <a:off x="355683" y="4245378"/>
            <a:ext cx="5139595" cy="954107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b="1" dirty="0">
                <a:ea typeface="+mj-ea"/>
                <a:cs typeface="+mj-cs"/>
              </a:rPr>
              <a:t>What are your Transferable Skills?</a:t>
            </a:r>
          </a:p>
          <a:p>
            <a:r>
              <a:rPr lang="en-US" b="1" dirty="0">
                <a:ea typeface="+mj-ea"/>
                <a:cs typeface="+mj-cs"/>
              </a:rPr>
              <a:t>Take the </a:t>
            </a:r>
            <a:r>
              <a:rPr lang="en-US" sz="2000" b="1" dirty="0">
                <a:ea typeface="+mj-ea"/>
                <a:cs typeface="+mj-cs"/>
              </a:rPr>
              <a:t>Transferable Skills Checklist </a:t>
            </a:r>
            <a:r>
              <a:rPr lang="en-US" b="1" dirty="0">
                <a:ea typeface="+mj-ea"/>
                <a:cs typeface="+mj-cs"/>
              </a:rPr>
              <a:t>and find out!</a:t>
            </a:r>
          </a:p>
        </p:txBody>
      </p:sp>
      <p:sp>
        <p:nvSpPr>
          <p:cNvPr id="12" name="Google Shape;144;p26">
            <a:extLst>
              <a:ext uri="{FF2B5EF4-FFF2-40B4-BE49-F238E27FC236}">
                <a16:creationId xmlns:a16="http://schemas.microsoft.com/office/drawing/2014/main" id="{908AF6D9-77AC-4CE6-81FF-660D955FFF43}"/>
              </a:ext>
            </a:extLst>
          </p:cNvPr>
          <p:cNvSpPr/>
          <p:nvPr/>
        </p:nvSpPr>
        <p:spPr>
          <a:xfrm rot="11620646" flipH="1" flipV="1">
            <a:off x="5121492" y="4808198"/>
            <a:ext cx="576733" cy="24318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" name="Google Shape;144;p26">
            <a:extLst>
              <a:ext uri="{FF2B5EF4-FFF2-40B4-BE49-F238E27FC236}">
                <a16:creationId xmlns:a16="http://schemas.microsoft.com/office/drawing/2014/main" id="{45CC39EA-A31F-43DE-96B0-96852CD18532}"/>
              </a:ext>
            </a:extLst>
          </p:cNvPr>
          <p:cNvSpPr/>
          <p:nvPr/>
        </p:nvSpPr>
        <p:spPr>
          <a:xfrm rot="11620646" flipH="1" flipV="1">
            <a:off x="5104717" y="3352957"/>
            <a:ext cx="576733" cy="24318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" name="Google Shape;144;p26">
            <a:extLst>
              <a:ext uri="{FF2B5EF4-FFF2-40B4-BE49-F238E27FC236}">
                <a16:creationId xmlns:a16="http://schemas.microsoft.com/office/drawing/2014/main" id="{4FB65A5C-36A7-49AA-A925-14B21ABA66CE}"/>
              </a:ext>
            </a:extLst>
          </p:cNvPr>
          <p:cNvSpPr/>
          <p:nvPr/>
        </p:nvSpPr>
        <p:spPr>
          <a:xfrm rot="11620646" flipH="1" flipV="1">
            <a:off x="5104717" y="5636884"/>
            <a:ext cx="576733" cy="243184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5370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D3848F-669C-4660-9664-4A4916ECF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30840" y="355562"/>
            <a:ext cx="9305884" cy="613511"/>
          </a:xfrm>
        </p:spPr>
        <p:txBody>
          <a:bodyPr/>
          <a:lstStyle/>
          <a:p>
            <a:pPr fontAlgn="base"/>
            <a:r>
              <a:rPr lang="en-US" sz="4800" b="1" dirty="0">
                <a:solidFill>
                  <a:srgbClr val="171946"/>
                </a:solidFill>
              </a:rPr>
              <a:t>How do I access </a:t>
            </a:r>
            <a:r>
              <a:rPr lang="en-US" sz="4800" b="1" dirty="0">
                <a:solidFill>
                  <a:srgbClr val="171946"/>
                </a:solidFill>
                <a:hlinkClick r:id="rId3"/>
              </a:rPr>
              <a:t>RUReady.ND.gov</a:t>
            </a:r>
            <a:r>
              <a:rPr lang="en-US" sz="4800" b="1" dirty="0">
                <a:solidFill>
                  <a:srgbClr val="171946"/>
                </a:solidFill>
              </a:rPr>
              <a:t>?</a:t>
            </a:r>
            <a:endParaRPr lang="en-US" sz="48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5F225-E256-4443-8F51-60C3CEACE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7E6CC1-3B6C-4743-9FDC-EB2FE4CFCA7B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674B9A-1AD8-4A3B-91DC-00001454F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652814"/>
              </p:ext>
            </p:extLst>
          </p:nvPr>
        </p:nvGraphicFramePr>
        <p:xfrm>
          <a:off x="8311376" y="5575793"/>
          <a:ext cx="3330497" cy="8621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85507">
                  <a:extLst>
                    <a:ext uri="{9D8B030D-6E8A-4147-A177-3AD203B41FA5}">
                      <a16:colId xmlns:a16="http://schemas.microsoft.com/office/drawing/2014/main" val="1931516775"/>
                    </a:ext>
                  </a:extLst>
                </a:gridCol>
                <a:gridCol w="1644990">
                  <a:extLst>
                    <a:ext uri="{9D8B030D-6E8A-4147-A177-3AD203B41FA5}">
                      <a16:colId xmlns:a16="http://schemas.microsoft.com/office/drawing/2014/main" val="1147361577"/>
                    </a:ext>
                  </a:extLst>
                </a:gridCol>
              </a:tblGrid>
              <a:tr h="8621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4"/>
                        </a:rPr>
                        <a:t>Full Instructions</a:t>
                      </a:r>
                      <a:r>
                        <a:rPr lang="en-US" sz="1400" u="sng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effectLst/>
                        </a:rPr>
                        <a:t>for Public School students.</a:t>
                      </a:r>
                      <a:endParaRPr lang="en-US" sz="14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91440" marB="9144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5"/>
                        </a:rPr>
                        <a:t>Full Instructions</a:t>
                      </a:r>
                      <a:r>
                        <a:rPr lang="en-US" sz="1400" u="sng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effectLst/>
                        </a:rPr>
                        <a:t>for Private/Tribal School students.</a:t>
                      </a:r>
                      <a:endParaRPr lang="en-US" sz="140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91440" marB="91440"/>
                </a:tc>
                <a:extLst>
                  <a:ext uri="{0D108BD9-81ED-4DB2-BD59-A6C34878D82A}">
                    <a16:rowId xmlns:a16="http://schemas.microsoft.com/office/drawing/2014/main" val="18691686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FCDADFD-F5BD-440B-8F44-AB5F0E9D7475}"/>
              </a:ext>
            </a:extLst>
          </p:cNvPr>
          <p:cNvSpPr txBox="1"/>
          <p:nvPr/>
        </p:nvSpPr>
        <p:spPr>
          <a:xfrm>
            <a:off x="361616" y="1190880"/>
            <a:ext cx="7242947" cy="5486400"/>
          </a:xfrm>
          <a:prstGeom prst="rect">
            <a:avLst/>
          </a:prstGeom>
          <a:solidFill>
            <a:srgbClr val="019AA6">
              <a:alpha val="5000"/>
            </a:srgbClr>
          </a:solidFill>
          <a:ln w="38100">
            <a:solidFill>
              <a:srgbClr val="019AA6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880" algn="l"/>
              </a:tabLst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PUBLIC SCHOOL student in grades 6-12: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880" algn="l"/>
              </a:tabLs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880" algn="l"/>
              </a:tabLst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DDFF9A-179C-4CE4-BCE9-89EDE6184BE8}"/>
              </a:ext>
            </a:extLst>
          </p:cNvPr>
          <p:cNvSpPr txBox="1"/>
          <p:nvPr/>
        </p:nvSpPr>
        <p:spPr>
          <a:xfrm>
            <a:off x="7999414" y="1190880"/>
            <a:ext cx="4026199" cy="3570208"/>
          </a:xfrm>
          <a:prstGeom prst="rect">
            <a:avLst/>
          </a:prstGeom>
          <a:solidFill>
            <a:srgbClr val="79B943">
              <a:alpha val="5000"/>
            </a:srgbClr>
          </a:solidFill>
          <a:ln w="38100">
            <a:solidFill>
              <a:srgbClr val="79B943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880" algn="l"/>
              </a:tabLst>
              <a:defRPr/>
            </a:pPr>
            <a:r>
              <a:rPr kumimoji="0" lang="en-US" sz="2000" b="1" i="0" u="none" strike="noStrike" kern="1200" cap="none" spc="-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I’m a PRIVATE or TRIBAL SCHOOL student in grades 6-12:</a:t>
            </a:r>
            <a:endParaRPr kumimoji="0" lang="en-US" sz="2000" b="1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880" algn="l"/>
              </a:tabLst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 to </a:t>
            </a:r>
            <a:r>
              <a:rPr kumimoji="0" lang="en-US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RUReady.ND.gov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Create an Account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on the role that best describes you (Middle School or High School Student.)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Enter your name and date of birth and select your school and graduation year.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Select your Account Name and Password with care. You will use this to access the site.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Complete the Account Security questions.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Check the box if you agree to the privacy policy and terms of the site.</a:t>
            </a:r>
          </a:p>
          <a:p>
            <a:pPr marL="182880" marR="0" lvl="0" indent="-18288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182880" algn="l"/>
              </a:tabLst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Submit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21F4D32-E8A2-47DD-AFDA-5AC102C5AC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09" y="1554333"/>
            <a:ext cx="5628040" cy="494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702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AA5608-F302-4738-B4AD-683B5823E1F4}"/>
              </a:ext>
            </a:extLst>
          </p:cNvPr>
          <p:cNvSpPr/>
          <p:nvPr/>
        </p:nvSpPr>
        <p:spPr>
          <a:xfrm>
            <a:off x="301841" y="1368342"/>
            <a:ext cx="3579263" cy="769441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r>
              <a:rPr lang="en-US" sz="4400" b="1" dirty="0">
                <a:ea typeface="+mj-ea"/>
                <a:cs typeface="+mj-cs"/>
              </a:rPr>
              <a:t>What To Learn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737FB7-4B47-443C-9699-F777F3FE7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9672" y="374623"/>
            <a:ext cx="6259462" cy="6483377"/>
          </a:xfrm>
          <a:prstGeom prst="rect">
            <a:avLst/>
          </a:prstGeom>
        </p:spPr>
      </p:pic>
      <p:sp>
        <p:nvSpPr>
          <p:cNvPr id="7" name="Google Shape;144;p26">
            <a:extLst>
              <a:ext uri="{FF2B5EF4-FFF2-40B4-BE49-F238E27FC236}">
                <a16:creationId xmlns:a16="http://schemas.microsoft.com/office/drawing/2014/main" id="{D5D234E6-27E1-4165-9CD8-A424F4C2CFFE}"/>
              </a:ext>
            </a:extLst>
          </p:cNvPr>
          <p:cNvSpPr/>
          <p:nvPr/>
        </p:nvSpPr>
        <p:spPr>
          <a:xfrm rot="10800000">
            <a:off x="9751949" y="1753062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4379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9A2273-B62C-459C-9215-5312478A9B46}"/>
              </a:ext>
            </a:extLst>
          </p:cNvPr>
          <p:cNvSpPr/>
          <p:nvPr/>
        </p:nvSpPr>
        <p:spPr>
          <a:xfrm>
            <a:off x="237066" y="1127872"/>
            <a:ext cx="2506134" cy="2123658"/>
          </a:xfrm>
          <a:prstGeom prst="rect">
            <a:avLst/>
          </a:prstGeom>
          <a:ln w="349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ea typeface="+mj-ea"/>
                <a:cs typeface="+mj-cs"/>
              </a:rPr>
              <a:t>Money and Outlook</a:t>
            </a:r>
            <a:endParaRPr lang="en-US" b="1" dirty="0">
              <a:ea typeface="+mj-ea"/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725471-5257-4BEB-B756-DCCA5AFB4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454" y="287707"/>
            <a:ext cx="4508587" cy="50572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7F5A70-1387-4B9C-B2AE-F7CBFD2154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997" y="3153713"/>
            <a:ext cx="4320937" cy="3259137"/>
          </a:xfrm>
          <a:prstGeom prst="rect">
            <a:avLst/>
          </a:prstGeom>
        </p:spPr>
      </p:pic>
      <p:sp>
        <p:nvSpPr>
          <p:cNvPr id="8" name="Google Shape;144;p26">
            <a:extLst>
              <a:ext uri="{FF2B5EF4-FFF2-40B4-BE49-F238E27FC236}">
                <a16:creationId xmlns:a16="http://schemas.microsoft.com/office/drawing/2014/main" id="{5BC34F32-16B7-44E5-ABA4-08138625219F}"/>
              </a:ext>
            </a:extLst>
          </p:cNvPr>
          <p:cNvSpPr/>
          <p:nvPr/>
        </p:nvSpPr>
        <p:spPr>
          <a:xfrm rot="19656778">
            <a:off x="6632358" y="5094591"/>
            <a:ext cx="1090214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" name="Google Shape;144;p26">
            <a:extLst>
              <a:ext uri="{FF2B5EF4-FFF2-40B4-BE49-F238E27FC236}">
                <a16:creationId xmlns:a16="http://schemas.microsoft.com/office/drawing/2014/main" id="{C8D8B043-81ED-4CD8-B9E4-47E6DBEC1587}"/>
              </a:ext>
            </a:extLst>
          </p:cNvPr>
          <p:cNvSpPr/>
          <p:nvPr/>
        </p:nvSpPr>
        <p:spPr>
          <a:xfrm rot="10800000">
            <a:off x="6914722" y="1229150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4D235-1CD4-447B-9691-FD8FF8E1CE62}"/>
              </a:ext>
            </a:extLst>
          </p:cNvPr>
          <p:cNvSpPr/>
          <p:nvPr/>
        </p:nvSpPr>
        <p:spPr>
          <a:xfrm>
            <a:off x="3169328" y="5723298"/>
            <a:ext cx="4186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*Scroll down, what is the National Employment and Outlook for this career?</a:t>
            </a:r>
          </a:p>
        </p:txBody>
      </p:sp>
    </p:spTree>
    <p:extLst>
      <p:ext uri="{BB962C8B-B14F-4D97-AF65-F5344CB8AC3E}">
        <p14:creationId xmlns:p14="http://schemas.microsoft.com/office/powerpoint/2010/main" val="35375130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388D29-9991-44AB-BB89-270A6805C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6669" y="1304504"/>
            <a:ext cx="4219719" cy="2557282"/>
          </a:xfrm>
        </p:spPr>
        <p:txBody>
          <a:bodyPr/>
          <a:lstStyle/>
          <a:p>
            <a:r>
              <a:rPr lang="en-US" sz="4400" b="1" dirty="0"/>
              <a:t>Are there Military Options for this career?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EEBAF9-70D1-402A-AEC0-52D7B7FAF9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099D2-2327-4D35-A6D8-F133F6768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985" y="637779"/>
            <a:ext cx="5028274" cy="5804450"/>
          </a:xfrm>
          <a:prstGeom prst="rect">
            <a:avLst/>
          </a:prstGeom>
        </p:spPr>
      </p:pic>
      <p:sp>
        <p:nvSpPr>
          <p:cNvPr id="6" name="Google Shape;144;p26">
            <a:extLst>
              <a:ext uri="{FF2B5EF4-FFF2-40B4-BE49-F238E27FC236}">
                <a16:creationId xmlns:a16="http://schemas.microsoft.com/office/drawing/2014/main" id="{6110C11C-24FD-484B-A125-5468AC0E3EB8}"/>
              </a:ext>
            </a:extLst>
          </p:cNvPr>
          <p:cNvSpPr/>
          <p:nvPr/>
        </p:nvSpPr>
        <p:spPr>
          <a:xfrm rot="10800000">
            <a:off x="9413619" y="2067099"/>
            <a:ext cx="1251505" cy="3651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8975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1C015D-A3DE-43C1-BC9A-B53A6C01F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085" y="1189093"/>
            <a:ext cx="2636668" cy="4421594"/>
          </a:xfrm>
        </p:spPr>
        <p:txBody>
          <a:bodyPr/>
          <a:lstStyle/>
          <a:p>
            <a:r>
              <a:rPr lang="en-US" sz="3600" b="1" dirty="0"/>
              <a:t>Connections</a:t>
            </a:r>
          </a:p>
          <a:p>
            <a:pPr marL="342900" indent="-3429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Associations</a:t>
            </a:r>
          </a:p>
          <a:p>
            <a:pPr marL="342900" indent="-3429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Internet Sites</a:t>
            </a:r>
          </a:p>
          <a:p>
            <a:pPr marL="342900" indent="-3429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Related Career Information Sources</a:t>
            </a:r>
          </a:p>
          <a:p>
            <a:pPr marL="342900" indent="-3429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Military Career Opportunities</a:t>
            </a:r>
          </a:p>
          <a:p>
            <a:pPr marL="342900" indent="-342900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Access to Job Banks by State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27CBE8-0BFD-404A-A4AE-EF2637C2D2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8B5683-08EB-4743-96E6-E16CA732D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061" y="590932"/>
            <a:ext cx="4097866" cy="48973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671845-463D-405A-91D5-CD02C6988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319" y="2497440"/>
            <a:ext cx="4097866" cy="4205284"/>
          </a:xfrm>
          <a:prstGeom prst="rect">
            <a:avLst/>
          </a:prstGeom>
        </p:spPr>
      </p:pic>
      <p:sp>
        <p:nvSpPr>
          <p:cNvPr id="8" name="Google Shape;144;p26">
            <a:extLst>
              <a:ext uri="{FF2B5EF4-FFF2-40B4-BE49-F238E27FC236}">
                <a16:creationId xmlns:a16="http://schemas.microsoft.com/office/drawing/2014/main" id="{7C5BB936-18CB-488D-AED1-8A1DA89A0A93}"/>
              </a:ext>
            </a:extLst>
          </p:cNvPr>
          <p:cNvSpPr/>
          <p:nvPr/>
        </p:nvSpPr>
        <p:spPr>
          <a:xfrm rot="10800000">
            <a:off x="11270202" y="3861569"/>
            <a:ext cx="766522" cy="2405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44;p26">
            <a:extLst>
              <a:ext uri="{FF2B5EF4-FFF2-40B4-BE49-F238E27FC236}">
                <a16:creationId xmlns:a16="http://schemas.microsoft.com/office/drawing/2014/main" id="{51497AD9-29AF-41D5-A265-A33A39B0C5D8}"/>
              </a:ext>
            </a:extLst>
          </p:cNvPr>
          <p:cNvSpPr/>
          <p:nvPr/>
        </p:nvSpPr>
        <p:spPr>
          <a:xfrm rot="10800000">
            <a:off x="6655601" y="1812307"/>
            <a:ext cx="766522" cy="2405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6E1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1A9D9F-30F0-429B-BC53-862A5AB5F1D7}"/>
              </a:ext>
            </a:extLst>
          </p:cNvPr>
          <p:cNvSpPr/>
          <p:nvPr/>
        </p:nvSpPr>
        <p:spPr>
          <a:xfrm>
            <a:off x="9148456" y="1851108"/>
            <a:ext cx="2888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*If provided, read interviews provided by professionals.</a:t>
            </a:r>
          </a:p>
        </p:txBody>
      </p:sp>
    </p:spTree>
    <p:extLst>
      <p:ext uri="{BB962C8B-B14F-4D97-AF65-F5344CB8AC3E}">
        <p14:creationId xmlns:p14="http://schemas.microsoft.com/office/powerpoint/2010/main" val="261389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A1E901-964D-402C-B438-E8856F4F9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82" y="1001093"/>
            <a:ext cx="10780450" cy="551906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36595F-7EEE-481C-88E2-CB013744F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56933" y="155276"/>
            <a:ext cx="9479790" cy="598558"/>
          </a:xfrm>
        </p:spPr>
        <p:txBody>
          <a:bodyPr/>
          <a:lstStyle/>
          <a:p>
            <a:r>
              <a:rPr lang="en-US" dirty="0"/>
              <a:t>Try your hand at some of the real-life activities of this career.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8E3D98-EE81-4FF4-94CD-CBFAB279D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645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C746EA-7D18-4DB7-95E8-B4021A296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7B3B77-E42F-422A-BAF8-B7052C6232C4}"/>
              </a:ext>
            </a:extLst>
          </p:cNvPr>
          <p:cNvSpPr/>
          <p:nvPr/>
        </p:nvSpPr>
        <p:spPr>
          <a:xfrm>
            <a:off x="3682312" y="2855567"/>
            <a:ext cx="8241958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74700" lvl="0" indent="-571500">
              <a:spcBef>
                <a:spcPts val="64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800" b="1" dirty="0"/>
              <a:t>Did you learn anything new about yourself? </a:t>
            </a:r>
          </a:p>
          <a:p>
            <a:pPr marL="774700" lvl="0" indent="-571500">
              <a:spcBef>
                <a:spcPts val="64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800" b="1" dirty="0"/>
              <a:t>How will you use this information in the future?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E93954-333A-4D2C-9199-87C7E6A79C4A}"/>
              </a:ext>
            </a:extLst>
          </p:cNvPr>
          <p:cNvSpPr/>
          <p:nvPr/>
        </p:nvSpPr>
        <p:spPr>
          <a:xfrm>
            <a:off x="3307347" y="1110469"/>
            <a:ext cx="62691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/>
              <a:t>Take-Away</a:t>
            </a:r>
          </a:p>
        </p:txBody>
      </p:sp>
      <p:pic>
        <p:nvPicPr>
          <p:cNvPr id="7" name="Google Shape;216;p37" descr="LbQJ7fq.gif">
            <a:extLst>
              <a:ext uri="{FF2B5EF4-FFF2-40B4-BE49-F238E27FC236}">
                <a16:creationId xmlns:a16="http://schemas.microsoft.com/office/drawing/2014/main" id="{9DC5271B-D10E-4F3A-8679-05120EBDBDD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6408" y="3154115"/>
            <a:ext cx="3105904" cy="2526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5096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>
            <a:extLst>
              <a:ext uri="{FF2B5EF4-FFF2-40B4-BE49-F238E27FC236}">
                <a16:creationId xmlns:a16="http://schemas.microsoft.com/office/drawing/2014/main" id="{04ABFC0E-3B3F-48FF-99F2-B9CDAB668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742" y="3402366"/>
            <a:ext cx="1898472" cy="30540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BC12A3CE-7D97-4213-B886-C7880663D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83" y="3402366"/>
            <a:ext cx="5116168" cy="30540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>
            <a:extLst>
              <a:ext uri="{FF2B5EF4-FFF2-40B4-BE49-F238E27FC236}">
                <a16:creationId xmlns:a16="http://schemas.microsoft.com/office/drawing/2014/main" id="{13164AA3-5626-450F-B2B9-BEC87D959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857" y="3346777"/>
            <a:ext cx="368163" cy="374651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573D48E-C69F-44B4-A5BF-22280F1FA002}"/>
              </a:ext>
            </a:extLst>
          </p:cNvPr>
          <p:cNvCxnSpPr>
            <a:cxnSpLocks/>
          </p:cNvCxnSpPr>
          <p:nvPr/>
        </p:nvCxnSpPr>
        <p:spPr>
          <a:xfrm flipH="1" flipV="1">
            <a:off x="6003885" y="3611914"/>
            <a:ext cx="490166" cy="329771"/>
          </a:xfrm>
          <a:prstGeom prst="straightConnector1">
            <a:avLst/>
          </a:prstGeom>
          <a:ln w="635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F8C0D5E1-40CA-47EF-8C81-9F859EF39021}"/>
              </a:ext>
            </a:extLst>
          </p:cNvPr>
          <p:cNvSpPr/>
          <p:nvPr/>
        </p:nvSpPr>
        <p:spPr>
          <a:xfrm>
            <a:off x="2968099" y="134491"/>
            <a:ext cx="8555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4800" b="1" dirty="0"/>
              <a:t>The </a:t>
            </a:r>
            <a:r>
              <a:rPr lang="en-CA" sz="4800" b="1" dirty="0" err="1"/>
              <a:t>UserWay</a:t>
            </a:r>
            <a:r>
              <a:rPr lang="en-CA" sz="4800" b="1" dirty="0"/>
              <a:t> Widget</a:t>
            </a:r>
            <a:endParaRPr lang="en-US" sz="4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D46CD2-9FAA-46BD-A73E-66C6B680375E}"/>
              </a:ext>
            </a:extLst>
          </p:cNvPr>
          <p:cNvSpPr/>
          <p:nvPr/>
        </p:nvSpPr>
        <p:spPr>
          <a:xfrm>
            <a:off x="5460157" y="1181022"/>
            <a:ext cx="5474848" cy="184665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Contrast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Highlight Links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Bigger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Text Spacing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Pause Animations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Dyslexia Friendly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Cursor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Tooltips</a:t>
            </a:r>
            <a:br>
              <a:rPr lang="en-CA" dirty="0"/>
            </a:br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F15C07-A703-43C0-B4E2-6CA932D42289}"/>
              </a:ext>
            </a:extLst>
          </p:cNvPr>
          <p:cNvSpPr/>
          <p:nvPr/>
        </p:nvSpPr>
        <p:spPr>
          <a:xfrm>
            <a:off x="1530467" y="1167173"/>
            <a:ext cx="39296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The </a:t>
            </a:r>
            <a:r>
              <a:rPr lang="en-US" sz="2800" b="1" dirty="0" err="1"/>
              <a:t>UserWay</a:t>
            </a:r>
            <a:r>
              <a:rPr lang="en-US" sz="2800" b="1" dirty="0"/>
              <a:t> widget offers assistance with the following: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CEF93B-F7AF-419D-BBAB-533968CA0A2E}"/>
              </a:ext>
            </a:extLst>
          </p:cNvPr>
          <p:cNvSpPr/>
          <p:nvPr/>
        </p:nvSpPr>
        <p:spPr>
          <a:xfrm>
            <a:off x="6476467" y="3921952"/>
            <a:ext cx="2175989" cy="1846659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dirty="0"/>
              <a:t>Click on the green </a:t>
            </a:r>
            <a:r>
              <a:rPr lang="en-CA" dirty="0" err="1"/>
              <a:t>UserWay</a:t>
            </a:r>
            <a:r>
              <a:rPr lang="en-CA" dirty="0"/>
              <a:t> icon in the in upper right-hand corner of the screen to select accessibility tools.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2260732-10DA-4763-8154-2B255B2083CA}"/>
              </a:ext>
            </a:extLst>
          </p:cNvPr>
          <p:cNvSpPr/>
          <p:nvPr/>
        </p:nvSpPr>
        <p:spPr>
          <a:xfrm>
            <a:off x="1311610" y="1056411"/>
            <a:ext cx="9792070" cy="1846659"/>
          </a:xfrm>
          <a:prstGeom prst="rect">
            <a:avLst/>
          </a:prstGeom>
          <a:noFill/>
          <a:ln w="3175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3BDD976-8893-4EF3-B93B-2F8D5AC455DA}"/>
              </a:ext>
            </a:extLst>
          </p:cNvPr>
          <p:cNvCxnSpPr>
            <a:cxnSpLocks/>
          </p:cNvCxnSpPr>
          <p:nvPr/>
        </p:nvCxnSpPr>
        <p:spPr>
          <a:xfrm flipV="1">
            <a:off x="8652456" y="3534102"/>
            <a:ext cx="925417" cy="1016046"/>
          </a:xfrm>
          <a:prstGeom prst="straightConnector1">
            <a:avLst/>
          </a:prstGeom>
          <a:ln w="635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27" name="Slide Number Placeholder 1026">
            <a:extLst>
              <a:ext uri="{FF2B5EF4-FFF2-40B4-BE49-F238E27FC236}">
                <a16:creationId xmlns:a16="http://schemas.microsoft.com/office/drawing/2014/main" id="{0D2A7EE9-46F3-4209-B9D4-3BA9625309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583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EB91A7-9D61-4F43-9687-74098B177E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2C74CE-E7E1-4420-85DF-AA4DB7095CA0}"/>
              </a:ext>
            </a:extLst>
          </p:cNvPr>
          <p:cNvSpPr/>
          <p:nvPr/>
        </p:nvSpPr>
        <p:spPr>
          <a:xfrm>
            <a:off x="4547927" y="288191"/>
            <a:ext cx="6714465" cy="677108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sz="3200" dirty="0"/>
              <a:t>Click on the </a:t>
            </a:r>
            <a:r>
              <a:rPr lang="en-CA" sz="3200" b="1" dirty="0"/>
              <a:t>CAREER PLANNING </a:t>
            </a:r>
            <a:r>
              <a:rPr lang="en-CA" sz="3200" dirty="0"/>
              <a:t>tab.</a:t>
            </a: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959815-B541-40AA-A569-E7D3F13E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33" y="1629235"/>
            <a:ext cx="9872133" cy="477161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324F638-0B52-4790-B4B7-E9EB5D19DAC4}"/>
              </a:ext>
            </a:extLst>
          </p:cNvPr>
          <p:cNvCxnSpPr>
            <a:cxnSpLocks/>
          </p:cNvCxnSpPr>
          <p:nvPr/>
        </p:nvCxnSpPr>
        <p:spPr>
          <a:xfrm flipH="1">
            <a:off x="5367867" y="990375"/>
            <a:ext cx="947735" cy="1016225"/>
          </a:xfrm>
          <a:prstGeom prst="straightConnector1">
            <a:avLst/>
          </a:prstGeom>
          <a:ln w="1016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879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583A81-7CE2-49D5-8A5D-12F2C428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AB2796F-FA52-4D7B-A598-B864EDBB8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614" y="2069184"/>
            <a:ext cx="9042510" cy="407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757574F-1A51-4FBC-9EE5-71DA4F123F04}"/>
              </a:ext>
            </a:extLst>
          </p:cNvPr>
          <p:cNvSpPr/>
          <p:nvPr/>
        </p:nvSpPr>
        <p:spPr>
          <a:xfrm>
            <a:off x="1478251" y="3059783"/>
            <a:ext cx="4202641" cy="1359817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F8345AE-7E49-41A0-92C2-C7D25DB7938A}"/>
              </a:ext>
            </a:extLst>
          </p:cNvPr>
          <p:cNvCxnSpPr>
            <a:cxnSpLocks/>
          </p:cNvCxnSpPr>
          <p:nvPr/>
        </p:nvCxnSpPr>
        <p:spPr>
          <a:xfrm flipH="1">
            <a:off x="4762499" y="1960288"/>
            <a:ext cx="918393" cy="1208392"/>
          </a:xfrm>
          <a:prstGeom prst="straightConnector1">
            <a:avLst/>
          </a:prstGeom>
          <a:ln w="1016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FF25311-E53C-4106-B54A-DBBBED0D141A}"/>
              </a:ext>
            </a:extLst>
          </p:cNvPr>
          <p:cNvSpPr/>
          <p:nvPr/>
        </p:nvSpPr>
        <p:spPr>
          <a:xfrm>
            <a:off x="5680892" y="1297393"/>
            <a:ext cx="5444308" cy="677108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sz="3200" dirty="0"/>
              <a:t>Click on </a:t>
            </a:r>
            <a:r>
              <a:rPr lang="en-CA" sz="3200" b="1" dirty="0"/>
              <a:t>Learn About Yourself</a:t>
            </a:r>
            <a:r>
              <a:rPr lang="en-CA" sz="3200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7275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7C288A-B86E-40AF-8CB7-0484678D4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E78A3A54-2A90-436D-BEB6-F8831C701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532" y="1856775"/>
            <a:ext cx="7978934" cy="448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A71EC2D-FD1F-4770-8796-3EC19E934DD0}"/>
              </a:ext>
            </a:extLst>
          </p:cNvPr>
          <p:cNvSpPr/>
          <p:nvPr/>
        </p:nvSpPr>
        <p:spPr>
          <a:xfrm>
            <a:off x="2106532" y="2986190"/>
            <a:ext cx="2703104" cy="1455067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FEF818C-1926-4079-A365-C7EF7B228FE4}"/>
              </a:ext>
            </a:extLst>
          </p:cNvPr>
          <p:cNvCxnSpPr>
            <a:cxnSpLocks/>
          </p:cNvCxnSpPr>
          <p:nvPr/>
        </p:nvCxnSpPr>
        <p:spPr>
          <a:xfrm>
            <a:off x="3436907" y="1488759"/>
            <a:ext cx="21177" cy="1497431"/>
          </a:xfrm>
          <a:prstGeom prst="straightConnector1">
            <a:avLst/>
          </a:prstGeom>
          <a:ln w="1016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6AB131E-2FC7-404B-8046-BF5F6D6E13EC}"/>
              </a:ext>
            </a:extLst>
          </p:cNvPr>
          <p:cNvSpPr/>
          <p:nvPr/>
        </p:nvSpPr>
        <p:spPr>
          <a:xfrm>
            <a:off x="2941865" y="811651"/>
            <a:ext cx="4403815" cy="677108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sz="3200" dirty="0"/>
              <a:t>Click on </a:t>
            </a:r>
            <a:r>
              <a:rPr lang="en-CA" sz="3200" b="1" dirty="0"/>
              <a:t>Interest Profiler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3400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8CCD670-7713-46B3-9F4E-4F4227731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301" y="701039"/>
            <a:ext cx="8277380" cy="581912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810812-8986-4184-ABAB-C35D4BA13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7ABAFF4-E43F-41C5-B6C1-2F0C7D3A79FA}"/>
              </a:ext>
            </a:extLst>
          </p:cNvPr>
          <p:cNvSpPr/>
          <p:nvPr/>
        </p:nvSpPr>
        <p:spPr>
          <a:xfrm>
            <a:off x="7557469" y="6305197"/>
            <a:ext cx="1509012" cy="363201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2A3A6EF-3847-4F8F-A7A8-10D8C69F7225}"/>
              </a:ext>
            </a:extLst>
          </p:cNvPr>
          <p:cNvCxnSpPr>
            <a:cxnSpLocks/>
          </p:cNvCxnSpPr>
          <p:nvPr/>
        </p:nvCxnSpPr>
        <p:spPr>
          <a:xfrm>
            <a:off x="3305258" y="2974005"/>
            <a:ext cx="4252211" cy="3363595"/>
          </a:xfrm>
          <a:prstGeom prst="straightConnector1">
            <a:avLst/>
          </a:prstGeom>
          <a:ln w="1016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2F3B26E-FA95-4B33-BD02-0811FA8BEB19}"/>
              </a:ext>
            </a:extLst>
          </p:cNvPr>
          <p:cNvSpPr/>
          <p:nvPr/>
        </p:nvSpPr>
        <p:spPr>
          <a:xfrm>
            <a:off x="382319" y="1804454"/>
            <a:ext cx="2922939" cy="1169551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sz="3200" dirty="0"/>
              <a:t>Click on</a:t>
            </a:r>
          </a:p>
          <a:p>
            <a:r>
              <a:rPr lang="en-CA" sz="3200" b="1" dirty="0"/>
              <a:t>GET STARTED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83482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E1820AE0-EB7F-4AEE-A00C-7696E321C1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490189"/>
            <a:ext cx="9144000" cy="436978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C2EAB26-B636-47A4-A242-D8BB00060D02}"/>
              </a:ext>
            </a:extLst>
          </p:cNvPr>
          <p:cNvSpPr/>
          <p:nvPr/>
        </p:nvSpPr>
        <p:spPr>
          <a:xfrm>
            <a:off x="5027881" y="3563652"/>
            <a:ext cx="2044700" cy="605810"/>
          </a:xfrm>
          <a:prstGeom prst="ellipse">
            <a:avLst/>
          </a:prstGeom>
          <a:noFill/>
          <a:ln w="38100">
            <a:solidFill>
              <a:srgbClr val="FF6E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D19249B-F238-44BD-861D-528275E25AEF}"/>
              </a:ext>
            </a:extLst>
          </p:cNvPr>
          <p:cNvCxnSpPr>
            <a:cxnSpLocks/>
          </p:cNvCxnSpPr>
          <p:nvPr/>
        </p:nvCxnSpPr>
        <p:spPr>
          <a:xfrm>
            <a:off x="2640703" y="3133233"/>
            <a:ext cx="2387178" cy="733324"/>
          </a:xfrm>
          <a:prstGeom prst="straightConnector1">
            <a:avLst/>
          </a:prstGeom>
          <a:ln w="127000">
            <a:solidFill>
              <a:srgbClr val="FF6E1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45BC43F-5A95-4C2A-89D6-AEF32520B40D}"/>
              </a:ext>
            </a:extLst>
          </p:cNvPr>
          <p:cNvSpPr/>
          <p:nvPr/>
        </p:nvSpPr>
        <p:spPr>
          <a:xfrm>
            <a:off x="382318" y="1804454"/>
            <a:ext cx="2498041" cy="4124206"/>
          </a:xfrm>
          <a:prstGeom prst="rect">
            <a:avLst/>
          </a:prstGeom>
          <a:ln w="34925">
            <a:solidFill>
              <a:srgbClr val="FF6E15"/>
            </a:solidFill>
          </a:ln>
        </p:spPr>
        <p:txBody>
          <a:bodyPr wrap="square" lIns="182880" tIns="91440" rIns="182880" bIns="91440">
            <a:spAutoFit/>
          </a:bodyPr>
          <a:lstStyle/>
          <a:p>
            <a:r>
              <a:rPr lang="en-CA" sz="3200" b="1" dirty="0"/>
              <a:t>Answer each question by choosing the statement that best fits you.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4134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4FDB03-D38A-486C-ADB7-17631774D3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97E6CC1-3B6C-4743-9FDC-EB2FE4CFCA7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Google Shape;100;p19">
            <a:extLst>
              <a:ext uri="{FF2B5EF4-FFF2-40B4-BE49-F238E27FC236}">
                <a16:creationId xmlns:a16="http://schemas.microsoft.com/office/drawing/2014/main" id="{F133A562-ED90-4E52-BD00-6D298EEB503E}"/>
              </a:ext>
            </a:extLst>
          </p:cNvPr>
          <p:cNvSpPr txBox="1">
            <a:spLocks/>
          </p:cNvSpPr>
          <p:nvPr/>
        </p:nvSpPr>
        <p:spPr>
          <a:xfrm>
            <a:off x="946305" y="2591869"/>
            <a:ext cx="3152466" cy="38410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2800" b="1" dirty="0">
                <a:latin typeface="+mn-lt"/>
              </a:rPr>
              <a:t>Make sure to click “Previous” to go back to check or change your answers.</a:t>
            </a:r>
          </a:p>
          <a:p>
            <a:pPr>
              <a:spcBef>
                <a:spcPts val="0"/>
              </a:spcBef>
            </a:pPr>
            <a:endParaRPr lang="en-US" sz="28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2400" b="1" dirty="0">
                <a:latin typeface="+mn-lt"/>
              </a:rPr>
              <a:t>(Don’t click the “back” button for your browser or you’ll lose your answers.)</a:t>
            </a:r>
            <a:endParaRPr lang="en-US" sz="2400" dirty="0">
              <a:latin typeface="+mn-lt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072964D0-09AC-4DC3-AB9E-C516A161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796" y="1251372"/>
            <a:ext cx="7614248" cy="4842070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C3CB5006-48DB-48F4-82A0-4E08DB39F91A}"/>
              </a:ext>
            </a:extLst>
          </p:cNvPr>
          <p:cNvSpPr/>
          <p:nvPr/>
        </p:nvSpPr>
        <p:spPr>
          <a:xfrm>
            <a:off x="3285067" y="3869266"/>
            <a:ext cx="2209800" cy="524933"/>
          </a:xfrm>
          <a:prstGeom prst="rightArrow">
            <a:avLst/>
          </a:prstGeom>
          <a:solidFill>
            <a:srgbClr val="FF6A0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97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66B7708DD67248B20BEEDED837FA9C" ma:contentTypeVersion="11" ma:contentTypeDescription="Create a new document." ma:contentTypeScope="" ma:versionID="169a59a5c9adfa890f0b17223475899e">
  <xsd:schema xmlns:xsd="http://www.w3.org/2001/XMLSchema" xmlns:xs="http://www.w3.org/2001/XMLSchema" xmlns:p="http://schemas.microsoft.com/office/2006/metadata/properties" xmlns:ns3="901e6a59-598d-427a-a237-652fb479999e" xmlns:ns4="75e0b84e-ed2f-4968-9b66-0a8159d8890b" targetNamespace="http://schemas.microsoft.com/office/2006/metadata/properties" ma:root="true" ma:fieldsID="c4c0568e3e830b2d7ac3cc19c1c5b842" ns3:_="" ns4:_="">
    <xsd:import namespace="901e6a59-598d-427a-a237-652fb479999e"/>
    <xsd:import namespace="75e0b84e-ed2f-4968-9b66-0a8159d889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1e6a59-598d-427a-a237-652fb47999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e0b84e-ed2f-4968-9b66-0a8159d889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FC00422-BE0F-49A1-89B1-157B8E158B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1e6a59-598d-427a-a237-652fb479999e"/>
    <ds:schemaRef ds:uri="75e0b84e-ed2f-4968-9b66-0a8159d88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51153A-792B-42E3-B0AD-BE4B56DF98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577DB3-56AC-4B73-8003-A8669DC4709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3623</TotalTime>
  <Words>664</Words>
  <Application>Microsoft Office PowerPoint</Application>
  <PresentationFormat>Widescreen</PresentationFormat>
  <Paragraphs>123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Glasser, Laura E.</dc:creator>
  <cp:lastModifiedBy>Glasser, Laura E.</cp:lastModifiedBy>
  <cp:revision>105</cp:revision>
  <dcterms:created xsi:type="dcterms:W3CDTF">2020-12-18T13:29:50Z</dcterms:created>
  <dcterms:modified xsi:type="dcterms:W3CDTF">2021-08-30T16:10:46Z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0x0101001A66B7708DD67248B20BEEDED837FA9C</vt:lpwstr>
  </property>
</Properties>
</file>