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26"/>
  </p:notesMasterIdLst>
  <p:sldIdLst>
    <p:sldId id="256" r:id="rId2"/>
    <p:sldId id="293" r:id="rId3"/>
    <p:sldId id="283" r:id="rId4"/>
    <p:sldId id="266" r:id="rId5"/>
    <p:sldId id="267" r:id="rId6"/>
    <p:sldId id="268" r:id="rId7"/>
    <p:sldId id="269" r:id="rId8"/>
    <p:sldId id="270" r:id="rId9"/>
    <p:sldId id="284" r:id="rId10"/>
    <p:sldId id="294" r:id="rId11"/>
    <p:sldId id="286" r:id="rId12"/>
    <p:sldId id="287" r:id="rId13"/>
    <p:sldId id="272" r:id="rId14"/>
    <p:sldId id="276" r:id="rId15"/>
    <p:sldId id="278" r:id="rId16"/>
    <p:sldId id="279" r:id="rId17"/>
    <p:sldId id="280" r:id="rId18"/>
    <p:sldId id="281" r:id="rId19"/>
    <p:sldId id="282" r:id="rId20"/>
    <p:sldId id="288" r:id="rId21"/>
    <p:sldId id="289" r:id="rId22"/>
    <p:sldId id="290" r:id="rId23"/>
    <p:sldId id="291" r:id="rId24"/>
    <p:sldId id="29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rsch, Julie A." initials="HJA" lastIdx="1" clrIdx="0">
    <p:extLst>
      <p:ext uri="{19B8F6BF-5375-455C-9EA6-DF929625EA0E}">
        <p15:presenceInfo xmlns:p15="http://schemas.microsoft.com/office/powerpoint/2012/main" userId="S::juhersch@nd.gov::07e1e176-152b-477a-82ac-695539364ab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C042C0-F74E-4632-8962-3E7866239703}" v="71" dt="2021-10-27T14:29:58.7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3" d="100"/>
          <a:sy n="123" d="100"/>
        </p:scale>
        <p:origin x="5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asser, Laura E." userId="0fc67530-822c-4ce4-a61b-0e7b1564257b" providerId="ADAL" clId="{85CCFDBE-53B8-4822-95ED-7A5DF543DA15}"/>
    <pc:docChg chg="modSld">
      <pc:chgData name="Glasser, Laura E." userId="0fc67530-822c-4ce4-a61b-0e7b1564257b" providerId="ADAL" clId="{85CCFDBE-53B8-4822-95ED-7A5DF543DA15}" dt="2021-10-27T14:37:02.413" v="5" actId="20577"/>
      <pc:docMkLst>
        <pc:docMk/>
      </pc:docMkLst>
      <pc:sldChg chg="modSp mod">
        <pc:chgData name="Glasser, Laura E." userId="0fc67530-822c-4ce4-a61b-0e7b1564257b" providerId="ADAL" clId="{85CCFDBE-53B8-4822-95ED-7A5DF543DA15}" dt="2021-10-27T14:37:02.413" v="5" actId="20577"/>
        <pc:sldMkLst>
          <pc:docMk/>
          <pc:sldMk cId="3931278969" sldId="256"/>
        </pc:sldMkLst>
        <pc:spChg chg="mod">
          <ac:chgData name="Glasser, Laura E." userId="0fc67530-822c-4ce4-a61b-0e7b1564257b" providerId="ADAL" clId="{85CCFDBE-53B8-4822-95ED-7A5DF543DA15}" dt="2021-10-27T14:37:02.413" v="5" actId="20577"/>
          <ac:spMkLst>
            <pc:docMk/>
            <pc:sldMk cId="3931278969" sldId="256"/>
            <ac:spMk id="2" creationId="{47C64275-5C92-4D52-8DA7-72D2274DD974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9T15:18:38.132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marR="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marR="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marR="0" lvl="3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marR="0" lvl="4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marR="0" lvl="5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marR="0" lvl="6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marR="0" lvl="7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marR="0" lvl="8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tabLst>
                <a:tab pos="182880" algn="l"/>
              </a:tabLst>
            </a:pPr>
            <a:r>
              <a:rPr lang="en-US" sz="1200" b="0" i="0" dirty="0">
                <a:solidFill>
                  <a:srgbClr val="444444"/>
                </a:solidFill>
                <a:effectLst/>
              </a:rPr>
              <a:t>*If you are experiencing sign in issues, please </a:t>
            </a:r>
            <a:r>
              <a:rPr lang="en-US" sz="1200" b="1" i="0" dirty="0">
                <a:solidFill>
                  <a:srgbClr val="444444"/>
                </a:solidFill>
                <a:effectLst/>
              </a:rPr>
              <a:t>contact your school</a:t>
            </a:r>
            <a:r>
              <a:rPr lang="en-US" sz="1200" b="0" i="0" dirty="0">
                <a:solidFill>
                  <a:srgbClr val="444444"/>
                </a:solidFill>
                <a:effectLst/>
              </a:rPr>
              <a:t> for assistance. For security reasons, PowerSchool is unable to assist with sign in, password, or other accessibility-related issues.</a:t>
            </a:r>
            <a:endParaRPr lang="en-US" sz="1200" b="1" dirty="0">
              <a:solidFill>
                <a:srgbClr val="444444"/>
              </a:solidFill>
            </a:endParaRPr>
          </a:p>
          <a:p>
            <a:pPr marL="182880" lvl="0" indent="-182880">
              <a:buFont typeface="+mj-lt"/>
              <a:buAutoNum type="arabicPeriod"/>
              <a:tabLst>
                <a:tab pos="182880" algn="l"/>
              </a:tabLst>
            </a:pPr>
            <a:endParaRPr lang="en-US" sz="1200" b="1" dirty="0">
              <a:solidFill>
                <a:srgbClr val="444444"/>
              </a:solidFill>
            </a:endParaRPr>
          </a:p>
          <a:p>
            <a:pPr lvl="0">
              <a:tabLst>
                <a:tab pos="182880" algn="l"/>
              </a:tabLst>
            </a:pPr>
            <a:r>
              <a:rPr lang="en-US" sz="1200" dirty="0"/>
              <a:t>(You will receive your account username and password from your school.)</a:t>
            </a:r>
            <a:endParaRPr lang="en-US" sz="1200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82015-81B7-4307-A96D-F147374094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428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Mention this resource if you have students who may benefit. The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UserWay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accessibility widget provides helpful accessibility tools and site modification options for users requiring accessibility enhancements.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1579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8033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241C3-6082-48ED-BD1C-CF73355D6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FAD72E-DD20-489C-99B5-C861CA7BF8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08A77-57E5-4B29-BD49-F438F2CC2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875E0F-8C11-4979-8334-264F36C1D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5A83F-73E5-4615-9EE7-A0C595B20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2136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ECA94-1757-48D1-9826-8CD305E5E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C613F-FDBB-45D7-884E-A0B6807C80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480D7-FBB9-4E52-8146-C58D616C8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34396-B5AC-4267-A305-85EAB5918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28EE4-679B-4C91-89D6-B3401A1A6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8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08243D-447A-475A-9869-94A602E9E7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66A040-DA2B-415F-9AAB-ECBA00919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96B8E-748E-4D68-B1F1-1783331AE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49389-A6B3-4E8D-822C-6C6B74C58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9FD1A-7CB1-413E-8379-7118EDD2B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680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EBABB4-0818-48C4-BC2A-8F1DD6BA35C0}"/>
              </a:ext>
            </a:extLst>
          </p:cNvPr>
          <p:cNvSpPr/>
          <p:nvPr userDrawn="1"/>
        </p:nvSpPr>
        <p:spPr>
          <a:xfrm>
            <a:off x="57150" y="0"/>
            <a:ext cx="9086850" cy="121920"/>
          </a:xfrm>
          <a:prstGeom prst="rect">
            <a:avLst/>
          </a:prstGeom>
          <a:solidFill>
            <a:srgbClr val="79B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EDADC7-528A-44DE-89F9-E6D22B02AD71}"/>
              </a:ext>
            </a:extLst>
          </p:cNvPr>
          <p:cNvSpPr/>
          <p:nvPr userDrawn="1"/>
        </p:nvSpPr>
        <p:spPr>
          <a:xfrm>
            <a:off x="0" y="0"/>
            <a:ext cx="114300" cy="6858000"/>
          </a:xfrm>
          <a:prstGeom prst="rect">
            <a:avLst/>
          </a:prstGeom>
          <a:solidFill>
            <a:srgbClr val="019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3612C0-8E71-487F-90CC-83A878F9B611}"/>
              </a:ext>
            </a:extLst>
          </p:cNvPr>
          <p:cNvSpPr/>
          <p:nvPr userDrawn="1"/>
        </p:nvSpPr>
        <p:spPr>
          <a:xfrm flipH="1" flipV="1">
            <a:off x="-2" y="-1"/>
            <a:ext cx="114299" cy="1559293"/>
          </a:xfrm>
          <a:prstGeom prst="rect">
            <a:avLst/>
          </a:prstGeom>
          <a:solidFill>
            <a:srgbClr val="171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A607984-28CF-4A64-82CD-5FC3B0C27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025" y="2041275"/>
            <a:ext cx="8105775" cy="40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3ED05049-C4D7-45F7-BEAC-DED3E64A9A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0143" y="63376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E6CC1-3B6C-4743-9FDC-EB2FE4CFCA7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Graphical user interface, logo&#10;&#10;Description automatically generated">
            <a:extLst>
              <a:ext uri="{FF2B5EF4-FFF2-40B4-BE49-F238E27FC236}">
                <a16:creationId xmlns:a16="http://schemas.microsoft.com/office/drawing/2014/main" id="{90AAB02A-BC93-429E-B360-7BBD965E52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8859" y="-241602"/>
            <a:ext cx="3846288" cy="161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183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2DE46F6-61E1-4DB3-817B-F517585EE302}"/>
              </a:ext>
            </a:extLst>
          </p:cNvPr>
          <p:cNvSpPr/>
          <p:nvPr userDrawn="1"/>
        </p:nvSpPr>
        <p:spPr>
          <a:xfrm>
            <a:off x="57150" y="0"/>
            <a:ext cx="9086850" cy="121920"/>
          </a:xfrm>
          <a:prstGeom prst="rect">
            <a:avLst/>
          </a:prstGeom>
          <a:solidFill>
            <a:srgbClr val="79B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880CEA-7708-4FF6-B413-9779DEC449D1}"/>
              </a:ext>
            </a:extLst>
          </p:cNvPr>
          <p:cNvSpPr/>
          <p:nvPr userDrawn="1"/>
        </p:nvSpPr>
        <p:spPr>
          <a:xfrm>
            <a:off x="0" y="0"/>
            <a:ext cx="114300" cy="6858000"/>
          </a:xfrm>
          <a:prstGeom prst="rect">
            <a:avLst/>
          </a:prstGeom>
          <a:solidFill>
            <a:srgbClr val="019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60D2DD-1608-4431-BBD1-7FC5B306CFDE}"/>
              </a:ext>
            </a:extLst>
          </p:cNvPr>
          <p:cNvSpPr/>
          <p:nvPr userDrawn="1"/>
        </p:nvSpPr>
        <p:spPr>
          <a:xfrm flipH="1" flipV="1">
            <a:off x="0" y="0"/>
            <a:ext cx="114301" cy="701040"/>
          </a:xfrm>
          <a:prstGeom prst="rect">
            <a:avLst/>
          </a:prstGeom>
          <a:solidFill>
            <a:srgbClr val="171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9555486-1522-4BEC-9B17-DAB577256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4186" y="1091440"/>
            <a:ext cx="8620978" cy="55277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US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D1B65ED1-3C8D-4FE0-BDC5-CFA8E07600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0143" y="63376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E6CC1-3B6C-4743-9FDC-EB2FE4CFCA7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 descr="Graphical user interface, logo&#10;&#10;Description automatically generated">
            <a:extLst>
              <a:ext uri="{FF2B5EF4-FFF2-40B4-BE49-F238E27FC236}">
                <a16:creationId xmlns:a16="http://schemas.microsoft.com/office/drawing/2014/main" id="{5418576F-0921-4391-B3FC-507B274C5A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50" y="-44879"/>
            <a:ext cx="1880600" cy="79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79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D7214-B7EE-4D88-89DF-477B002EC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A25D5-2175-4B35-BFEC-40599B65C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CA7DF-D19E-4C85-9761-3C5DE042E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26AF5-54A5-457C-8E19-28A0840BE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A1E02-D0BD-4C5A-9D29-4A0B00829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50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683F0-2B62-465F-A2A0-DB152C3AE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BCF7CA-EE6C-46EF-8A3B-5DF08E5BE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00F99-9DB6-4AC2-83FD-198D44692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348AF-A1E4-4AE9-B17A-A459A3154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339F1-A40F-42A7-BC93-214F51281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52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67DD5-36C3-4499-8F06-087CE61FE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A351A-6B95-4885-ACFF-DDE64BFF85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0B2B19-1644-4B56-AF3B-2B5E67BFB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208D21-9093-4C94-ACE1-69E8ADEF7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73D739-D6C3-46CC-BC3A-CB059990D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74107D-055E-4124-93BD-C6634C485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59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EBB57-4FC8-4A27-B67A-E371CE3C4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BD885C-5936-4F30-AFF8-71EA85B0A1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749FAC-ED9E-440B-83EE-F49A2908C4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283620-156F-4E18-AA70-C4ECE44F4A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18B590-BD30-498B-BDA2-7BA06FE99E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9E280A-0530-4F71-89BB-551A7E04E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0641A8-0E39-45CC-83D7-88AC282A6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7075FF-0F21-4C7F-8B57-D7465A6B8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92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27F31-DB30-464D-A218-945B619F3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E89B4A-513B-4408-929D-95CDB783E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2A9336-C4C0-4444-8442-86CBB3E93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C29C17-7649-4995-B703-E02988735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8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BED012-DAE0-4F94-8FB7-49F307D41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A416D7-EAD1-4633-8196-128793458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1EF23B-3058-4CAB-ABDB-A5DF01CA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7453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7482B-34D1-4ACB-8DE8-9E5D2077A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53D87-72DA-42C0-97F8-491CCD22A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8C3438-E25B-432C-A1D9-A6402FA364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005F74-FD0E-4DD4-81C5-BF3437ACE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971B8C-98CE-4311-BDB7-9EB085E46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624DDA-C23B-436B-A552-CE9F3D45F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30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9EBB2-8933-4D45-B32E-5591AC73D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E1323-4B65-4239-9891-3814336E86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72FDD2-4CFC-43B0-9819-2522B4E6CC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5383D6-7640-4703-A15E-ABA8327C4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A3A8A-34FA-4603-A9A2-D1DFFAB69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A439FF-B3E2-46D1-92BA-8060BDA9C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88257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B1381B-F5AB-4311-9EDC-A0D3F6D8C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B32C9-75A6-451E-BEDD-56F5B9559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1C17C-DBAA-47CC-AF13-DB042021B8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D323B-A4BC-4F46-8E64-EFDCA5014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DAA69-92B8-43F2-BC08-209FFAE56B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16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ready.nd.gov/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secure.ruready.nd.gov/" TargetMode="External"/><Relationship Id="rId5" Type="http://schemas.openxmlformats.org/officeDocument/2006/relationships/hyperlink" Target="https://www.cte.nd.gov/sites/www/files/documents/CRN/RUReady/QRG_Private-Other_School_Students_Getting_Started.pdf" TargetMode="External"/><Relationship Id="rId4" Type="http://schemas.openxmlformats.org/officeDocument/2006/relationships/hyperlink" Target="https://www.cte.nd.gov/sites/www/files/documents/CRN/RUReady/QRG_Public_School_Students_Getting_Started.pdf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customXml" Target="../ink/ink1.xm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C64275-5C92-4D52-8DA7-72D2274DD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779" y="1487359"/>
            <a:ext cx="8105775" cy="4080126"/>
          </a:xfrm>
        </p:spPr>
        <p:txBody>
          <a:bodyPr>
            <a:normAutofit lnSpcReduction="10000"/>
          </a:bodyPr>
          <a:lstStyle/>
          <a:p>
            <a:r>
              <a:rPr lang="en-US" sz="4500" dirty="0">
                <a:solidFill>
                  <a:srgbClr val="019AA6"/>
                </a:solidFill>
              </a:rPr>
              <a:t>Explore Careers</a:t>
            </a:r>
          </a:p>
          <a:p>
            <a:r>
              <a:rPr lang="en-US" sz="4500" dirty="0"/>
              <a:t>and </a:t>
            </a:r>
          </a:p>
          <a:p>
            <a:r>
              <a:rPr lang="en-US" sz="4500" dirty="0">
                <a:solidFill>
                  <a:srgbClr val="019AA6"/>
                </a:solidFill>
              </a:rPr>
              <a:t>Plan Your Future</a:t>
            </a:r>
          </a:p>
          <a:p>
            <a:r>
              <a:rPr lang="en-US" sz="4400"/>
              <a:t>With </a:t>
            </a:r>
            <a:r>
              <a:rPr lang="en-US" sz="4400" dirty="0"/>
              <a:t>RUReady.ND.gov</a:t>
            </a:r>
          </a:p>
          <a:p>
            <a:r>
              <a:rPr lang="en-US" sz="8800" dirty="0"/>
              <a:t>The Career Key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EB7202-903A-41BC-80DE-0D2208B05C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7E6CC1-3B6C-4743-9FDC-EB2FE4CFCA7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278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A58A47-5146-EA75-A2CC-4270532E5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are your abilities?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F862476B-A144-982A-19D6-C7597909EA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2684" y="1675227"/>
            <a:ext cx="5458631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25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CA8216-35D6-4CB2-A29F-6C4A68A3A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How do you see yourself?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1FE88B-3958-7209-B7F2-BF43B8624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366" y="1397967"/>
            <a:ext cx="6942530" cy="535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11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E10969A-0465-43F0-AFFF-3D2687A8E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are your values?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F6A85440-892A-1648-F610-BB723983CB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7836" y="1512942"/>
            <a:ext cx="6895836" cy="527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62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48568-A92B-4C1A-B925-766897D82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53" y="361126"/>
            <a:ext cx="8590085" cy="77308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solidFill>
                  <a:schemeClr val="dk1"/>
                </a:solidFill>
                <a:latin typeface="+mn-lt"/>
              </a:rPr>
              <a:t>Read through your results.  What are your top two Interest Areas?  </a:t>
            </a:r>
            <a:endParaRPr lang="en-US" sz="4400" b="1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4BEC09-6CA5-4C95-9494-8F12CE4B4735}"/>
              </a:ext>
            </a:extLst>
          </p:cNvPr>
          <p:cNvSpPr txBox="1"/>
          <p:nvPr/>
        </p:nvSpPr>
        <p:spPr>
          <a:xfrm>
            <a:off x="281353" y="3603237"/>
            <a:ext cx="35932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dk1"/>
                </a:solidFill>
                <a:ea typeface="+mj-ea"/>
                <a:cs typeface="+mj-cs"/>
              </a:rPr>
              <a:t>Click View Careers to see careers that match your results.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7A600A-7C23-47FD-A715-BC9C5911B155}"/>
              </a:ext>
            </a:extLst>
          </p:cNvPr>
          <p:cNvSpPr txBox="1"/>
          <p:nvPr/>
        </p:nvSpPr>
        <p:spPr>
          <a:xfrm>
            <a:off x="643179" y="5455721"/>
            <a:ext cx="31076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dk1"/>
                </a:solidFill>
                <a:latin typeface="+mn-lt"/>
              </a:rPr>
              <a:t>Write a reflection at the bottom of the page.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E3360F-5C2F-C76D-F952-984F6B7FE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169" y="1017376"/>
            <a:ext cx="5506662" cy="5840624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1B604E4-E7AF-4E0C-8805-15657F6C7930}"/>
              </a:ext>
            </a:extLst>
          </p:cNvPr>
          <p:cNvCxnSpPr>
            <a:cxnSpLocks/>
          </p:cNvCxnSpPr>
          <p:nvPr/>
        </p:nvCxnSpPr>
        <p:spPr>
          <a:xfrm>
            <a:off x="3194379" y="5939223"/>
            <a:ext cx="2251969" cy="0"/>
          </a:xfrm>
          <a:prstGeom prst="straightConnector1">
            <a:avLst/>
          </a:prstGeom>
          <a:ln w="1270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B1B97F04-9644-4F73-BC46-5A801E501FFD}"/>
              </a:ext>
            </a:extLst>
          </p:cNvPr>
          <p:cNvSpPr/>
          <p:nvPr/>
        </p:nvSpPr>
        <p:spPr>
          <a:xfrm>
            <a:off x="5904881" y="5137290"/>
            <a:ext cx="1020223" cy="430306"/>
          </a:xfrm>
          <a:prstGeom prst="ellipse">
            <a:avLst/>
          </a:prstGeom>
          <a:solidFill>
            <a:schemeClr val="bg1">
              <a:alpha val="0"/>
            </a:schemeClr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EB806A2-D8B7-4265-982D-FD90EB17F6C7}"/>
              </a:ext>
            </a:extLst>
          </p:cNvPr>
          <p:cNvCxnSpPr>
            <a:cxnSpLocks/>
          </p:cNvCxnSpPr>
          <p:nvPr/>
        </p:nvCxnSpPr>
        <p:spPr>
          <a:xfrm>
            <a:off x="2386739" y="1204955"/>
            <a:ext cx="3059609" cy="1930793"/>
          </a:xfrm>
          <a:prstGeom prst="straightConnector1">
            <a:avLst/>
          </a:prstGeom>
          <a:ln w="1270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1C8C788-B9B7-42DB-B256-2FC0CEAB2C69}"/>
              </a:ext>
            </a:extLst>
          </p:cNvPr>
          <p:cNvCxnSpPr>
            <a:cxnSpLocks/>
          </p:cNvCxnSpPr>
          <p:nvPr/>
        </p:nvCxnSpPr>
        <p:spPr>
          <a:xfrm>
            <a:off x="2975675" y="4633993"/>
            <a:ext cx="2774196" cy="609509"/>
          </a:xfrm>
          <a:prstGeom prst="straightConnector1">
            <a:avLst/>
          </a:prstGeom>
          <a:ln w="1270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B3375C-F539-49AD-B66E-18CB1739038E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Research matching careers using the search tools: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9C14D9-8057-C4AD-9B42-44D8A3503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739" y="1382002"/>
            <a:ext cx="4835471" cy="551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295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492"/>
            <a:ext cx="9143999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35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28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8" y="-3783777"/>
            <a:ext cx="1576446" cy="9144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69075" y="986"/>
            <a:ext cx="3227567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E33ED97-F579-478B-97C8-BC8F18197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982" y="361341"/>
            <a:ext cx="7182301" cy="898581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3600" b="1" dirty="0">
                <a:solidFill>
                  <a:schemeClr val="bg1"/>
                </a:solidFill>
                <a:latin typeface="+mn-lt"/>
              </a:rPr>
              <a:t>Career Exploration: Dental Assistant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D961E2-BD48-45EA-B6F2-B8EB3DBD5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98" y="1706550"/>
            <a:ext cx="4201099" cy="3444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63A8EB-3518-4CB6-9E40-EE78062E0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8483" y="2228998"/>
            <a:ext cx="3689459" cy="429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681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07CA59-C320-4386-A868-EFFF0007E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701" y="457200"/>
            <a:ext cx="478459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47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F9BB55-07D3-4845-A686-083FF3F52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349" y="457200"/>
            <a:ext cx="355130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23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410" y="-3970"/>
            <a:ext cx="7748362" cy="6874811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EB979A-0B2A-43F7-922D-FDFF5DE62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428" y="337467"/>
            <a:ext cx="4335727" cy="623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850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61804C-4801-44D4-BD86-DA12DF899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638654"/>
            <a:ext cx="3971037" cy="358068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5996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B3E63815-69EF-4DA8-A296-8499C65F6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362" y="709111"/>
            <a:ext cx="3971037" cy="543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724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D3848F-669C-4660-9664-4A4916ECFE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471" y="801257"/>
            <a:ext cx="7449779" cy="460133"/>
          </a:xfrm>
        </p:spPr>
        <p:txBody>
          <a:bodyPr/>
          <a:lstStyle/>
          <a:p>
            <a:pPr fontAlgn="base"/>
            <a:r>
              <a:rPr lang="en-US" sz="3600" b="1" dirty="0">
                <a:solidFill>
                  <a:srgbClr val="171946"/>
                </a:solidFill>
              </a:rPr>
              <a:t>1. How do I access </a:t>
            </a:r>
            <a:r>
              <a:rPr lang="en-US" sz="3600" b="1" dirty="0">
                <a:solidFill>
                  <a:srgbClr val="171946"/>
                </a:solidFill>
                <a:hlinkClick r:id="rId3"/>
              </a:rPr>
              <a:t>RUReady.ND.gov</a:t>
            </a:r>
            <a:r>
              <a:rPr lang="en-US" sz="3600" b="1" dirty="0">
                <a:solidFill>
                  <a:srgbClr val="171946"/>
                </a:solidFill>
              </a:rPr>
              <a:t>?</a:t>
            </a:r>
            <a:endParaRPr lang="en-US" sz="36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5F225-E256-4443-8F51-60C3CEACE8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7E6CC1-3B6C-4743-9FDC-EB2FE4CFCA7B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1674B9A-1AD8-4A3B-91DC-00001454F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927421"/>
              </p:ext>
            </p:extLst>
          </p:nvPr>
        </p:nvGraphicFramePr>
        <p:xfrm>
          <a:off x="5780174" y="5502331"/>
          <a:ext cx="2497873" cy="66738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64130">
                  <a:extLst>
                    <a:ext uri="{9D8B030D-6E8A-4147-A177-3AD203B41FA5}">
                      <a16:colId xmlns:a16="http://schemas.microsoft.com/office/drawing/2014/main" val="1931516775"/>
                    </a:ext>
                  </a:extLst>
                </a:gridCol>
                <a:gridCol w="1233743">
                  <a:extLst>
                    <a:ext uri="{9D8B030D-6E8A-4147-A177-3AD203B41FA5}">
                      <a16:colId xmlns:a16="http://schemas.microsoft.com/office/drawing/2014/main" val="11473615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effectLst/>
                          <a:hlinkClick r:id="rId4"/>
                        </a:rPr>
                        <a:t>Full Instructions</a:t>
                      </a:r>
                      <a:r>
                        <a:rPr lang="en-US" sz="1100" u="sng" dirty="0">
                          <a:effectLst/>
                        </a:rPr>
                        <a:t>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</a:rPr>
                        <a:t>for Public School students.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effectLst/>
                          <a:hlinkClick r:id="rId5"/>
                        </a:rPr>
                        <a:t>Full Instructions</a:t>
                      </a:r>
                      <a:r>
                        <a:rPr lang="en-US" sz="1100" u="sng" dirty="0">
                          <a:effectLst/>
                        </a:rPr>
                        <a:t>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</a:rPr>
                        <a:t>for Private/Tribal School students.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extLst>
                  <a:ext uri="{0D108BD9-81ED-4DB2-BD59-A6C34878D82A}">
                    <a16:rowId xmlns:a16="http://schemas.microsoft.com/office/drawing/2014/main" val="186916863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FDDFF9A-179C-4CE4-BCE9-89EDE6184BE8}"/>
              </a:ext>
            </a:extLst>
          </p:cNvPr>
          <p:cNvSpPr txBox="1"/>
          <p:nvPr/>
        </p:nvSpPr>
        <p:spPr>
          <a:xfrm>
            <a:off x="5102197" y="1553396"/>
            <a:ext cx="3801751" cy="3593291"/>
          </a:xfrm>
          <a:prstGeom prst="rect">
            <a:avLst/>
          </a:prstGeom>
          <a:solidFill>
            <a:srgbClr val="79B943">
              <a:alpha val="5000"/>
            </a:srgbClr>
          </a:solidFill>
          <a:ln w="38100">
            <a:solidFill>
              <a:srgbClr val="79B943"/>
            </a:solidFill>
          </a:ln>
        </p:spPr>
        <p:txBody>
          <a:bodyPr wrap="square" rtlCol="0">
            <a:spAutoFit/>
          </a:bodyPr>
          <a:lstStyle/>
          <a:p>
            <a:pPr algn="ctr">
              <a:tabLst>
                <a:tab pos="137160" algn="l"/>
              </a:tabLst>
            </a:pPr>
            <a:r>
              <a:rPr lang="en-US" sz="1600" b="1" spc="-38" dirty="0"/>
              <a:t>I’m a PRIVATE or TRIBAL SCHOOL</a:t>
            </a:r>
          </a:p>
          <a:p>
            <a:pPr algn="ctr">
              <a:tabLst>
                <a:tab pos="137160" algn="l"/>
              </a:tabLst>
            </a:pPr>
            <a:r>
              <a:rPr lang="en-US" sz="1600" b="1" spc="-38" dirty="0"/>
              <a:t>student in grades 6-12:</a:t>
            </a:r>
            <a:endParaRPr lang="en-US" sz="1600" b="1" spc="-38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137160" algn="l"/>
              </a:tabLst>
            </a:pPr>
            <a:endParaRPr lang="en-US" sz="1350" dirty="0"/>
          </a:p>
          <a:p>
            <a:pPr marL="137160" indent="-137160">
              <a:buFont typeface="+mj-lt"/>
              <a:buAutoNum type="arabicPeriod"/>
              <a:tabLst>
                <a:tab pos="137160" algn="l"/>
              </a:tabLst>
            </a:pPr>
            <a:r>
              <a:rPr lang="en-US" sz="1400" dirty="0"/>
              <a:t>Go to </a:t>
            </a:r>
            <a:r>
              <a:rPr lang="en-US" sz="1400" u="sng" dirty="0">
                <a:hlinkClick r:id="rId6"/>
              </a:rPr>
              <a:t>RUReady.ND.gov</a:t>
            </a:r>
            <a:r>
              <a:rPr lang="en-US" sz="1400" dirty="0"/>
              <a:t>.</a:t>
            </a:r>
          </a:p>
          <a:p>
            <a:pPr marL="137160" indent="-137160">
              <a:buFont typeface="+mj-lt"/>
              <a:buAutoNum type="arabicPeriod"/>
              <a:tabLst>
                <a:tab pos="137160" algn="l"/>
              </a:tabLst>
            </a:pPr>
            <a:r>
              <a:rPr lang="en-US" sz="1400" dirty="0"/>
              <a:t>Click </a:t>
            </a:r>
            <a:r>
              <a:rPr lang="en-US" sz="1400" b="1" dirty="0"/>
              <a:t>Create an Account or sign in to your account.</a:t>
            </a:r>
            <a:endParaRPr lang="en-US" sz="1400" dirty="0"/>
          </a:p>
          <a:p>
            <a:pPr marL="137160" indent="-137160">
              <a:buFont typeface="+mj-lt"/>
              <a:buAutoNum type="arabicPeriod"/>
              <a:tabLst>
                <a:tab pos="137160" algn="l"/>
              </a:tabLst>
            </a:pPr>
            <a:r>
              <a:rPr lang="en-US" sz="1400" dirty="0"/>
              <a:t>Click on the role that best describes you (Middle School or High School Student.)</a:t>
            </a:r>
          </a:p>
          <a:p>
            <a:pPr marL="137160" indent="-137160">
              <a:buFont typeface="+mj-lt"/>
              <a:buAutoNum type="arabicPeriod"/>
              <a:tabLst>
                <a:tab pos="137160" algn="l"/>
              </a:tabLst>
            </a:pPr>
            <a:r>
              <a:rPr lang="en-US" sz="1400" dirty="0"/>
              <a:t>Enter your name and date of birth and select your school and graduation year.</a:t>
            </a:r>
          </a:p>
          <a:p>
            <a:pPr marL="137160" indent="-137160">
              <a:buFont typeface="+mj-lt"/>
              <a:buAutoNum type="arabicPeriod"/>
              <a:tabLst>
                <a:tab pos="137160" algn="l"/>
              </a:tabLst>
            </a:pPr>
            <a:r>
              <a:rPr lang="en-US" sz="1400" dirty="0"/>
              <a:t>Select your Account Name and Password with care. You will use this to access the site.</a:t>
            </a:r>
          </a:p>
          <a:p>
            <a:pPr marL="137160" indent="-137160">
              <a:buFont typeface="+mj-lt"/>
              <a:buAutoNum type="arabicPeriod"/>
              <a:tabLst>
                <a:tab pos="137160" algn="l"/>
              </a:tabLst>
            </a:pPr>
            <a:r>
              <a:rPr lang="en-US" sz="1400" dirty="0"/>
              <a:t>Complete the Account Security questions.</a:t>
            </a:r>
          </a:p>
          <a:p>
            <a:pPr marL="137160" indent="-137160">
              <a:buFont typeface="+mj-lt"/>
              <a:buAutoNum type="arabicPeriod"/>
              <a:tabLst>
                <a:tab pos="137160" algn="l"/>
              </a:tabLst>
            </a:pPr>
            <a:r>
              <a:rPr lang="en-US" sz="1400" dirty="0"/>
              <a:t>Check the box if you agree to the privacy policy and terms of the site.</a:t>
            </a:r>
          </a:p>
          <a:p>
            <a:pPr marL="137160" indent="-137160">
              <a:buFont typeface="+mj-lt"/>
              <a:buAutoNum type="arabicPeriod"/>
              <a:tabLst>
                <a:tab pos="137160" algn="l"/>
              </a:tabLst>
            </a:pPr>
            <a:r>
              <a:rPr lang="en-US" sz="1400" dirty="0"/>
              <a:t>Click </a:t>
            </a:r>
            <a:r>
              <a:rPr lang="en-US" sz="1400" b="1" dirty="0"/>
              <a:t>Submit</a:t>
            </a:r>
            <a:r>
              <a:rPr lang="en-US" sz="1400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B2DD7E-A80D-430E-A875-AE5A98F4FEC4}"/>
              </a:ext>
            </a:extLst>
          </p:cNvPr>
          <p:cNvSpPr txBox="1"/>
          <p:nvPr/>
        </p:nvSpPr>
        <p:spPr>
          <a:xfrm>
            <a:off x="221057" y="1553396"/>
            <a:ext cx="4658304" cy="4686523"/>
          </a:xfrm>
          <a:prstGeom prst="rect">
            <a:avLst/>
          </a:prstGeom>
          <a:solidFill>
            <a:srgbClr val="79B943">
              <a:alpha val="5000"/>
            </a:srgbClr>
          </a:solidFill>
          <a:ln w="38100">
            <a:solidFill>
              <a:srgbClr val="79B943"/>
            </a:solidFill>
          </a:ln>
        </p:spPr>
        <p:txBody>
          <a:bodyPr wrap="square" rtlCol="0">
            <a:noAutofit/>
          </a:bodyPr>
          <a:lstStyle/>
          <a:p>
            <a:pPr algn="ctr">
              <a:tabLst>
                <a:tab pos="137160" algn="l"/>
              </a:tabLst>
            </a:pPr>
            <a:r>
              <a:rPr lang="en-US" sz="1600" b="1" spc="-38" dirty="0"/>
              <a:t>I’m a PUBLIC SCHOOL</a:t>
            </a:r>
          </a:p>
          <a:p>
            <a:pPr algn="ctr">
              <a:tabLst>
                <a:tab pos="137160" algn="l"/>
              </a:tabLst>
            </a:pPr>
            <a:r>
              <a:rPr lang="en-US" sz="1600" b="1" spc="-38" dirty="0"/>
              <a:t>student in grades 6-12:</a:t>
            </a:r>
            <a:endParaRPr lang="en-US" sz="1600" b="1" spc="-38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137160" algn="l"/>
              </a:tabLst>
            </a:pPr>
            <a:endParaRPr lang="en-US" sz="1350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3B194FBE-766D-9961-5B3F-627C0B5FB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35" y="2075927"/>
            <a:ext cx="3822776" cy="416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121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28650" y="720953"/>
            <a:ext cx="7886700" cy="5416094"/>
          </a:xfrm>
          <a:custGeom>
            <a:avLst/>
            <a:gdLst>
              <a:gd name="connsiteX0" fmla="*/ 0 w 7886700"/>
              <a:gd name="connsiteY0" fmla="*/ 0 h 5416094"/>
              <a:gd name="connsiteX1" fmla="*/ 578358 w 7886700"/>
              <a:gd name="connsiteY1" fmla="*/ 0 h 5416094"/>
              <a:gd name="connsiteX2" fmla="*/ 998982 w 7886700"/>
              <a:gd name="connsiteY2" fmla="*/ 0 h 5416094"/>
              <a:gd name="connsiteX3" fmla="*/ 1813941 w 7886700"/>
              <a:gd name="connsiteY3" fmla="*/ 0 h 5416094"/>
              <a:gd name="connsiteX4" fmla="*/ 2392299 w 7886700"/>
              <a:gd name="connsiteY4" fmla="*/ 0 h 5416094"/>
              <a:gd name="connsiteX5" fmla="*/ 2970657 w 7886700"/>
              <a:gd name="connsiteY5" fmla="*/ 0 h 5416094"/>
              <a:gd name="connsiteX6" fmla="*/ 3785616 w 7886700"/>
              <a:gd name="connsiteY6" fmla="*/ 0 h 5416094"/>
              <a:gd name="connsiteX7" fmla="*/ 4285107 w 7886700"/>
              <a:gd name="connsiteY7" fmla="*/ 0 h 5416094"/>
              <a:gd name="connsiteX8" fmla="*/ 5100066 w 7886700"/>
              <a:gd name="connsiteY8" fmla="*/ 0 h 5416094"/>
              <a:gd name="connsiteX9" fmla="*/ 5915025 w 7886700"/>
              <a:gd name="connsiteY9" fmla="*/ 0 h 5416094"/>
              <a:gd name="connsiteX10" fmla="*/ 6572250 w 7886700"/>
              <a:gd name="connsiteY10" fmla="*/ 0 h 5416094"/>
              <a:gd name="connsiteX11" fmla="*/ 7886700 w 7886700"/>
              <a:gd name="connsiteY11" fmla="*/ 0 h 5416094"/>
              <a:gd name="connsiteX12" fmla="*/ 7886700 w 7886700"/>
              <a:gd name="connsiteY12" fmla="*/ 622851 h 5416094"/>
              <a:gd name="connsiteX13" fmla="*/ 7886700 w 7886700"/>
              <a:gd name="connsiteY13" fmla="*/ 1137380 h 5416094"/>
              <a:gd name="connsiteX14" fmla="*/ 7886700 w 7886700"/>
              <a:gd name="connsiteY14" fmla="*/ 1814391 h 5416094"/>
              <a:gd name="connsiteX15" fmla="*/ 7886700 w 7886700"/>
              <a:gd name="connsiteY15" fmla="*/ 2491403 h 5416094"/>
              <a:gd name="connsiteX16" fmla="*/ 7886700 w 7886700"/>
              <a:gd name="connsiteY16" fmla="*/ 3168415 h 5416094"/>
              <a:gd name="connsiteX17" fmla="*/ 7886700 w 7886700"/>
              <a:gd name="connsiteY17" fmla="*/ 3899588 h 5416094"/>
              <a:gd name="connsiteX18" fmla="*/ 7886700 w 7886700"/>
              <a:gd name="connsiteY18" fmla="*/ 4630760 h 5416094"/>
              <a:gd name="connsiteX19" fmla="*/ 7886700 w 7886700"/>
              <a:gd name="connsiteY19" fmla="*/ 5416094 h 5416094"/>
              <a:gd name="connsiteX20" fmla="*/ 7466076 w 7886700"/>
              <a:gd name="connsiteY20" fmla="*/ 5416094 h 5416094"/>
              <a:gd name="connsiteX21" fmla="*/ 6651117 w 7886700"/>
              <a:gd name="connsiteY21" fmla="*/ 5416094 h 5416094"/>
              <a:gd name="connsiteX22" fmla="*/ 5993892 w 7886700"/>
              <a:gd name="connsiteY22" fmla="*/ 5416094 h 5416094"/>
              <a:gd name="connsiteX23" fmla="*/ 5494401 w 7886700"/>
              <a:gd name="connsiteY23" fmla="*/ 5416094 h 5416094"/>
              <a:gd name="connsiteX24" fmla="*/ 4837176 w 7886700"/>
              <a:gd name="connsiteY24" fmla="*/ 5416094 h 5416094"/>
              <a:gd name="connsiteX25" fmla="*/ 4416552 w 7886700"/>
              <a:gd name="connsiteY25" fmla="*/ 5416094 h 5416094"/>
              <a:gd name="connsiteX26" fmla="*/ 3995928 w 7886700"/>
              <a:gd name="connsiteY26" fmla="*/ 5416094 h 5416094"/>
              <a:gd name="connsiteX27" fmla="*/ 3338703 w 7886700"/>
              <a:gd name="connsiteY27" fmla="*/ 5416094 h 5416094"/>
              <a:gd name="connsiteX28" fmla="*/ 2839212 w 7886700"/>
              <a:gd name="connsiteY28" fmla="*/ 5416094 h 5416094"/>
              <a:gd name="connsiteX29" fmla="*/ 2103120 w 7886700"/>
              <a:gd name="connsiteY29" fmla="*/ 5416094 h 5416094"/>
              <a:gd name="connsiteX30" fmla="*/ 1603629 w 7886700"/>
              <a:gd name="connsiteY30" fmla="*/ 5416094 h 5416094"/>
              <a:gd name="connsiteX31" fmla="*/ 867537 w 7886700"/>
              <a:gd name="connsiteY31" fmla="*/ 5416094 h 5416094"/>
              <a:gd name="connsiteX32" fmla="*/ 0 w 7886700"/>
              <a:gd name="connsiteY32" fmla="*/ 5416094 h 5416094"/>
              <a:gd name="connsiteX33" fmla="*/ 0 w 7886700"/>
              <a:gd name="connsiteY33" fmla="*/ 4684921 h 5416094"/>
              <a:gd name="connsiteX34" fmla="*/ 0 w 7886700"/>
              <a:gd name="connsiteY34" fmla="*/ 3953749 h 5416094"/>
              <a:gd name="connsiteX35" fmla="*/ 0 w 7886700"/>
              <a:gd name="connsiteY35" fmla="*/ 3168415 h 5416094"/>
              <a:gd name="connsiteX36" fmla="*/ 0 w 7886700"/>
              <a:gd name="connsiteY36" fmla="*/ 2545564 h 5416094"/>
              <a:gd name="connsiteX37" fmla="*/ 0 w 7886700"/>
              <a:gd name="connsiteY37" fmla="*/ 1760231 h 5416094"/>
              <a:gd name="connsiteX38" fmla="*/ 0 w 7886700"/>
              <a:gd name="connsiteY38" fmla="*/ 1191541 h 5416094"/>
              <a:gd name="connsiteX39" fmla="*/ 0 w 7886700"/>
              <a:gd name="connsiteY39" fmla="*/ 677012 h 5416094"/>
              <a:gd name="connsiteX40" fmla="*/ 0 w 7886700"/>
              <a:gd name="connsiteY4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7886700" h="5416094" extrusionOk="0">
                <a:moveTo>
                  <a:pt x="0" y="0"/>
                </a:moveTo>
                <a:cubicBezTo>
                  <a:pt x="139873" y="-36890"/>
                  <a:pt x="289244" y="-9562"/>
                  <a:pt x="578358" y="0"/>
                </a:cubicBezTo>
                <a:cubicBezTo>
                  <a:pt x="847064" y="24657"/>
                  <a:pt x="880681" y="-4887"/>
                  <a:pt x="998982" y="0"/>
                </a:cubicBezTo>
                <a:cubicBezTo>
                  <a:pt x="1105496" y="8991"/>
                  <a:pt x="1621733" y="-31737"/>
                  <a:pt x="1813941" y="0"/>
                </a:cubicBezTo>
                <a:cubicBezTo>
                  <a:pt x="1973330" y="19047"/>
                  <a:pt x="2194836" y="27334"/>
                  <a:pt x="2392299" y="0"/>
                </a:cubicBezTo>
                <a:cubicBezTo>
                  <a:pt x="2647282" y="-14327"/>
                  <a:pt x="2792350" y="-29596"/>
                  <a:pt x="2970657" y="0"/>
                </a:cubicBezTo>
                <a:cubicBezTo>
                  <a:pt x="3147904" y="21045"/>
                  <a:pt x="3587221" y="27684"/>
                  <a:pt x="3785616" y="0"/>
                </a:cubicBezTo>
                <a:cubicBezTo>
                  <a:pt x="3970964" y="-52390"/>
                  <a:pt x="4115919" y="38588"/>
                  <a:pt x="4285107" y="0"/>
                </a:cubicBezTo>
                <a:cubicBezTo>
                  <a:pt x="4447779" y="-2110"/>
                  <a:pt x="4724122" y="-2905"/>
                  <a:pt x="5100066" y="0"/>
                </a:cubicBezTo>
                <a:cubicBezTo>
                  <a:pt x="5460611" y="1474"/>
                  <a:pt x="5711040" y="11734"/>
                  <a:pt x="5915025" y="0"/>
                </a:cubicBezTo>
                <a:cubicBezTo>
                  <a:pt x="6130646" y="788"/>
                  <a:pt x="6309484" y="37469"/>
                  <a:pt x="6572250" y="0"/>
                </a:cubicBezTo>
                <a:cubicBezTo>
                  <a:pt x="6867825" y="19129"/>
                  <a:pt x="7346334" y="77623"/>
                  <a:pt x="7886700" y="0"/>
                </a:cubicBezTo>
                <a:cubicBezTo>
                  <a:pt x="7921292" y="250253"/>
                  <a:pt x="7885085" y="350918"/>
                  <a:pt x="7886700" y="622851"/>
                </a:cubicBezTo>
                <a:cubicBezTo>
                  <a:pt x="7891037" y="863445"/>
                  <a:pt x="7896513" y="880863"/>
                  <a:pt x="7886700" y="1137380"/>
                </a:cubicBezTo>
                <a:cubicBezTo>
                  <a:pt x="7848199" y="1390882"/>
                  <a:pt x="7850084" y="1481865"/>
                  <a:pt x="7886700" y="1814391"/>
                </a:cubicBezTo>
                <a:cubicBezTo>
                  <a:pt x="7914914" y="2114801"/>
                  <a:pt x="7876514" y="2290034"/>
                  <a:pt x="7886700" y="2491403"/>
                </a:cubicBezTo>
                <a:cubicBezTo>
                  <a:pt x="7860421" y="2730042"/>
                  <a:pt x="7935302" y="2970567"/>
                  <a:pt x="7886700" y="3168415"/>
                </a:cubicBezTo>
                <a:cubicBezTo>
                  <a:pt x="7872903" y="3427641"/>
                  <a:pt x="7902616" y="3535292"/>
                  <a:pt x="7886700" y="3899588"/>
                </a:cubicBezTo>
                <a:cubicBezTo>
                  <a:pt x="7873378" y="4266585"/>
                  <a:pt x="7896651" y="4438558"/>
                  <a:pt x="7886700" y="4630760"/>
                </a:cubicBezTo>
                <a:cubicBezTo>
                  <a:pt x="7875991" y="4843491"/>
                  <a:pt x="7861317" y="5204020"/>
                  <a:pt x="7886700" y="5416094"/>
                </a:cubicBezTo>
                <a:cubicBezTo>
                  <a:pt x="7693930" y="5418977"/>
                  <a:pt x="7589762" y="5415014"/>
                  <a:pt x="7466076" y="5416094"/>
                </a:cubicBezTo>
                <a:cubicBezTo>
                  <a:pt x="7353704" y="5436401"/>
                  <a:pt x="6825827" y="5440774"/>
                  <a:pt x="6651117" y="5416094"/>
                </a:cubicBezTo>
                <a:cubicBezTo>
                  <a:pt x="6465509" y="5418892"/>
                  <a:pt x="6151767" y="5433550"/>
                  <a:pt x="5993892" y="5416094"/>
                </a:cubicBezTo>
                <a:cubicBezTo>
                  <a:pt x="5847447" y="5391015"/>
                  <a:pt x="5686891" y="5398705"/>
                  <a:pt x="5494401" y="5416094"/>
                </a:cubicBezTo>
                <a:cubicBezTo>
                  <a:pt x="5328106" y="5425870"/>
                  <a:pt x="5021736" y="5443480"/>
                  <a:pt x="4837176" y="5416094"/>
                </a:cubicBezTo>
                <a:cubicBezTo>
                  <a:pt x="4635356" y="5394384"/>
                  <a:pt x="4544001" y="5404023"/>
                  <a:pt x="4416552" y="5416094"/>
                </a:cubicBezTo>
                <a:cubicBezTo>
                  <a:pt x="4292970" y="5412667"/>
                  <a:pt x="4202046" y="5389835"/>
                  <a:pt x="3995928" y="5416094"/>
                </a:cubicBezTo>
                <a:cubicBezTo>
                  <a:pt x="3784996" y="5430801"/>
                  <a:pt x="3527611" y="5369833"/>
                  <a:pt x="3338703" y="5416094"/>
                </a:cubicBezTo>
                <a:cubicBezTo>
                  <a:pt x="3144794" y="5458636"/>
                  <a:pt x="2967928" y="5418629"/>
                  <a:pt x="2839212" y="5416094"/>
                </a:cubicBezTo>
                <a:cubicBezTo>
                  <a:pt x="2725210" y="5428339"/>
                  <a:pt x="2252076" y="5423466"/>
                  <a:pt x="2103120" y="5416094"/>
                </a:cubicBezTo>
                <a:cubicBezTo>
                  <a:pt x="1978909" y="5450285"/>
                  <a:pt x="1801161" y="5407672"/>
                  <a:pt x="1603629" y="5416094"/>
                </a:cubicBezTo>
                <a:cubicBezTo>
                  <a:pt x="1421672" y="5419493"/>
                  <a:pt x="1050243" y="5442158"/>
                  <a:pt x="867537" y="5416094"/>
                </a:cubicBezTo>
                <a:cubicBezTo>
                  <a:pt x="706773" y="5412112"/>
                  <a:pt x="210463" y="5420499"/>
                  <a:pt x="0" y="5416094"/>
                </a:cubicBezTo>
                <a:cubicBezTo>
                  <a:pt x="5900" y="5172647"/>
                  <a:pt x="-60077" y="4935206"/>
                  <a:pt x="0" y="4684921"/>
                </a:cubicBezTo>
                <a:cubicBezTo>
                  <a:pt x="5207" y="4424508"/>
                  <a:pt x="-18202" y="4114010"/>
                  <a:pt x="0" y="3953749"/>
                </a:cubicBezTo>
                <a:cubicBezTo>
                  <a:pt x="49519" y="3783233"/>
                  <a:pt x="34464" y="3425313"/>
                  <a:pt x="0" y="3168415"/>
                </a:cubicBezTo>
                <a:cubicBezTo>
                  <a:pt x="-54225" y="2910622"/>
                  <a:pt x="1049" y="2830191"/>
                  <a:pt x="0" y="2545564"/>
                </a:cubicBezTo>
                <a:cubicBezTo>
                  <a:pt x="-14962" y="2263203"/>
                  <a:pt x="24933" y="1989633"/>
                  <a:pt x="0" y="1760231"/>
                </a:cubicBezTo>
                <a:cubicBezTo>
                  <a:pt x="-10050" y="1539318"/>
                  <a:pt x="43364" y="1391654"/>
                  <a:pt x="0" y="1191541"/>
                </a:cubicBezTo>
                <a:cubicBezTo>
                  <a:pt x="-26023" y="999746"/>
                  <a:pt x="-17864" y="813951"/>
                  <a:pt x="0" y="677012"/>
                </a:cubicBezTo>
                <a:cubicBezTo>
                  <a:pt x="21524" y="463086"/>
                  <a:pt x="9223" y="250147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886700"/>
                      <a:gd name="connsiteY0" fmla="*/ 0 h 5416094"/>
                      <a:gd name="connsiteX1" fmla="*/ 578358 w 7886700"/>
                      <a:gd name="connsiteY1" fmla="*/ 0 h 5416094"/>
                      <a:gd name="connsiteX2" fmla="*/ 998982 w 7886700"/>
                      <a:gd name="connsiteY2" fmla="*/ 0 h 5416094"/>
                      <a:gd name="connsiteX3" fmla="*/ 1813941 w 7886700"/>
                      <a:gd name="connsiteY3" fmla="*/ 0 h 5416094"/>
                      <a:gd name="connsiteX4" fmla="*/ 2392299 w 7886700"/>
                      <a:gd name="connsiteY4" fmla="*/ 0 h 5416094"/>
                      <a:gd name="connsiteX5" fmla="*/ 2970657 w 7886700"/>
                      <a:gd name="connsiteY5" fmla="*/ 0 h 5416094"/>
                      <a:gd name="connsiteX6" fmla="*/ 3785616 w 7886700"/>
                      <a:gd name="connsiteY6" fmla="*/ 0 h 5416094"/>
                      <a:gd name="connsiteX7" fmla="*/ 4285107 w 7886700"/>
                      <a:gd name="connsiteY7" fmla="*/ 0 h 5416094"/>
                      <a:gd name="connsiteX8" fmla="*/ 5100066 w 7886700"/>
                      <a:gd name="connsiteY8" fmla="*/ 0 h 5416094"/>
                      <a:gd name="connsiteX9" fmla="*/ 5915025 w 7886700"/>
                      <a:gd name="connsiteY9" fmla="*/ 0 h 5416094"/>
                      <a:gd name="connsiteX10" fmla="*/ 6572250 w 7886700"/>
                      <a:gd name="connsiteY10" fmla="*/ 0 h 5416094"/>
                      <a:gd name="connsiteX11" fmla="*/ 7886700 w 7886700"/>
                      <a:gd name="connsiteY11" fmla="*/ 0 h 5416094"/>
                      <a:gd name="connsiteX12" fmla="*/ 7886700 w 7886700"/>
                      <a:gd name="connsiteY12" fmla="*/ 622851 h 5416094"/>
                      <a:gd name="connsiteX13" fmla="*/ 7886700 w 7886700"/>
                      <a:gd name="connsiteY13" fmla="*/ 1137380 h 5416094"/>
                      <a:gd name="connsiteX14" fmla="*/ 7886700 w 7886700"/>
                      <a:gd name="connsiteY14" fmla="*/ 1814391 h 5416094"/>
                      <a:gd name="connsiteX15" fmla="*/ 7886700 w 7886700"/>
                      <a:gd name="connsiteY15" fmla="*/ 2491403 h 5416094"/>
                      <a:gd name="connsiteX16" fmla="*/ 7886700 w 7886700"/>
                      <a:gd name="connsiteY16" fmla="*/ 3168415 h 5416094"/>
                      <a:gd name="connsiteX17" fmla="*/ 7886700 w 7886700"/>
                      <a:gd name="connsiteY17" fmla="*/ 3899588 h 5416094"/>
                      <a:gd name="connsiteX18" fmla="*/ 7886700 w 7886700"/>
                      <a:gd name="connsiteY18" fmla="*/ 4630760 h 5416094"/>
                      <a:gd name="connsiteX19" fmla="*/ 7886700 w 7886700"/>
                      <a:gd name="connsiteY19" fmla="*/ 5416094 h 5416094"/>
                      <a:gd name="connsiteX20" fmla="*/ 7466076 w 7886700"/>
                      <a:gd name="connsiteY20" fmla="*/ 5416094 h 5416094"/>
                      <a:gd name="connsiteX21" fmla="*/ 6651117 w 7886700"/>
                      <a:gd name="connsiteY21" fmla="*/ 5416094 h 5416094"/>
                      <a:gd name="connsiteX22" fmla="*/ 5993892 w 7886700"/>
                      <a:gd name="connsiteY22" fmla="*/ 5416094 h 5416094"/>
                      <a:gd name="connsiteX23" fmla="*/ 5494401 w 7886700"/>
                      <a:gd name="connsiteY23" fmla="*/ 5416094 h 5416094"/>
                      <a:gd name="connsiteX24" fmla="*/ 4837176 w 7886700"/>
                      <a:gd name="connsiteY24" fmla="*/ 5416094 h 5416094"/>
                      <a:gd name="connsiteX25" fmla="*/ 4416552 w 7886700"/>
                      <a:gd name="connsiteY25" fmla="*/ 5416094 h 5416094"/>
                      <a:gd name="connsiteX26" fmla="*/ 3995928 w 7886700"/>
                      <a:gd name="connsiteY26" fmla="*/ 5416094 h 5416094"/>
                      <a:gd name="connsiteX27" fmla="*/ 3338703 w 7886700"/>
                      <a:gd name="connsiteY27" fmla="*/ 5416094 h 5416094"/>
                      <a:gd name="connsiteX28" fmla="*/ 2839212 w 7886700"/>
                      <a:gd name="connsiteY28" fmla="*/ 5416094 h 5416094"/>
                      <a:gd name="connsiteX29" fmla="*/ 2103120 w 7886700"/>
                      <a:gd name="connsiteY29" fmla="*/ 5416094 h 5416094"/>
                      <a:gd name="connsiteX30" fmla="*/ 1603629 w 7886700"/>
                      <a:gd name="connsiteY30" fmla="*/ 5416094 h 5416094"/>
                      <a:gd name="connsiteX31" fmla="*/ 867537 w 7886700"/>
                      <a:gd name="connsiteY31" fmla="*/ 5416094 h 5416094"/>
                      <a:gd name="connsiteX32" fmla="*/ 0 w 7886700"/>
                      <a:gd name="connsiteY32" fmla="*/ 5416094 h 5416094"/>
                      <a:gd name="connsiteX33" fmla="*/ 0 w 7886700"/>
                      <a:gd name="connsiteY33" fmla="*/ 4684921 h 5416094"/>
                      <a:gd name="connsiteX34" fmla="*/ 0 w 7886700"/>
                      <a:gd name="connsiteY34" fmla="*/ 3953749 h 5416094"/>
                      <a:gd name="connsiteX35" fmla="*/ 0 w 7886700"/>
                      <a:gd name="connsiteY35" fmla="*/ 3168415 h 5416094"/>
                      <a:gd name="connsiteX36" fmla="*/ 0 w 7886700"/>
                      <a:gd name="connsiteY36" fmla="*/ 2545564 h 5416094"/>
                      <a:gd name="connsiteX37" fmla="*/ 0 w 7886700"/>
                      <a:gd name="connsiteY37" fmla="*/ 1760231 h 5416094"/>
                      <a:gd name="connsiteX38" fmla="*/ 0 w 7886700"/>
                      <a:gd name="connsiteY38" fmla="*/ 1191541 h 5416094"/>
                      <a:gd name="connsiteX39" fmla="*/ 0 w 7886700"/>
                      <a:gd name="connsiteY39" fmla="*/ 677012 h 5416094"/>
                      <a:gd name="connsiteX40" fmla="*/ 0 w 7886700"/>
                      <a:gd name="connsiteY40" fmla="*/ 0 h 54160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7886700" h="5416094" extrusionOk="0">
                        <a:moveTo>
                          <a:pt x="0" y="0"/>
                        </a:moveTo>
                        <a:cubicBezTo>
                          <a:pt x="165412" y="-21137"/>
                          <a:pt x="322344" y="-21985"/>
                          <a:pt x="578358" y="0"/>
                        </a:cubicBezTo>
                        <a:cubicBezTo>
                          <a:pt x="834372" y="21985"/>
                          <a:pt x="888520" y="-5136"/>
                          <a:pt x="998982" y="0"/>
                        </a:cubicBezTo>
                        <a:cubicBezTo>
                          <a:pt x="1109444" y="5136"/>
                          <a:pt x="1622600" y="-36529"/>
                          <a:pt x="1813941" y="0"/>
                        </a:cubicBezTo>
                        <a:cubicBezTo>
                          <a:pt x="2005282" y="36529"/>
                          <a:pt x="2177619" y="19108"/>
                          <a:pt x="2392299" y="0"/>
                        </a:cubicBezTo>
                        <a:cubicBezTo>
                          <a:pt x="2606979" y="-19108"/>
                          <a:pt x="2788556" y="-21788"/>
                          <a:pt x="2970657" y="0"/>
                        </a:cubicBezTo>
                        <a:cubicBezTo>
                          <a:pt x="3152758" y="21788"/>
                          <a:pt x="3596738" y="18723"/>
                          <a:pt x="3785616" y="0"/>
                        </a:cubicBezTo>
                        <a:cubicBezTo>
                          <a:pt x="3974494" y="-18723"/>
                          <a:pt x="4136501" y="9985"/>
                          <a:pt x="4285107" y="0"/>
                        </a:cubicBezTo>
                        <a:cubicBezTo>
                          <a:pt x="4433713" y="-9985"/>
                          <a:pt x="4710656" y="-6143"/>
                          <a:pt x="5100066" y="0"/>
                        </a:cubicBezTo>
                        <a:cubicBezTo>
                          <a:pt x="5489476" y="6143"/>
                          <a:pt x="5703885" y="5883"/>
                          <a:pt x="5915025" y="0"/>
                        </a:cubicBezTo>
                        <a:cubicBezTo>
                          <a:pt x="6126165" y="-5883"/>
                          <a:pt x="6308797" y="30350"/>
                          <a:pt x="6572250" y="0"/>
                        </a:cubicBezTo>
                        <a:cubicBezTo>
                          <a:pt x="6835703" y="-30350"/>
                          <a:pt x="7286910" y="4832"/>
                          <a:pt x="7886700" y="0"/>
                        </a:cubicBezTo>
                        <a:cubicBezTo>
                          <a:pt x="7917044" y="253972"/>
                          <a:pt x="7878280" y="382927"/>
                          <a:pt x="7886700" y="622851"/>
                        </a:cubicBezTo>
                        <a:cubicBezTo>
                          <a:pt x="7895120" y="862775"/>
                          <a:pt x="7898095" y="881954"/>
                          <a:pt x="7886700" y="1137380"/>
                        </a:cubicBezTo>
                        <a:cubicBezTo>
                          <a:pt x="7875305" y="1392806"/>
                          <a:pt x="7859449" y="1500954"/>
                          <a:pt x="7886700" y="1814391"/>
                        </a:cubicBezTo>
                        <a:cubicBezTo>
                          <a:pt x="7913951" y="2127828"/>
                          <a:pt x="7899710" y="2276490"/>
                          <a:pt x="7886700" y="2491403"/>
                        </a:cubicBezTo>
                        <a:cubicBezTo>
                          <a:pt x="7873690" y="2706316"/>
                          <a:pt x="7899048" y="2943627"/>
                          <a:pt x="7886700" y="3168415"/>
                        </a:cubicBezTo>
                        <a:cubicBezTo>
                          <a:pt x="7874352" y="3393203"/>
                          <a:pt x="7895759" y="3539359"/>
                          <a:pt x="7886700" y="3899588"/>
                        </a:cubicBezTo>
                        <a:cubicBezTo>
                          <a:pt x="7877641" y="4259817"/>
                          <a:pt x="7907485" y="4437980"/>
                          <a:pt x="7886700" y="4630760"/>
                        </a:cubicBezTo>
                        <a:cubicBezTo>
                          <a:pt x="7865915" y="4823540"/>
                          <a:pt x="7871525" y="5198637"/>
                          <a:pt x="7886700" y="5416094"/>
                        </a:cubicBezTo>
                        <a:cubicBezTo>
                          <a:pt x="7691680" y="5431844"/>
                          <a:pt x="7601555" y="5415681"/>
                          <a:pt x="7466076" y="5416094"/>
                        </a:cubicBezTo>
                        <a:cubicBezTo>
                          <a:pt x="7330597" y="5416507"/>
                          <a:pt x="6831360" y="5424066"/>
                          <a:pt x="6651117" y="5416094"/>
                        </a:cubicBezTo>
                        <a:cubicBezTo>
                          <a:pt x="6470874" y="5408122"/>
                          <a:pt x="6162822" y="5448218"/>
                          <a:pt x="5993892" y="5416094"/>
                        </a:cubicBezTo>
                        <a:cubicBezTo>
                          <a:pt x="5824963" y="5383970"/>
                          <a:pt x="5688089" y="5423575"/>
                          <a:pt x="5494401" y="5416094"/>
                        </a:cubicBezTo>
                        <a:cubicBezTo>
                          <a:pt x="5300713" y="5408613"/>
                          <a:pt x="5038344" y="5439836"/>
                          <a:pt x="4837176" y="5416094"/>
                        </a:cubicBezTo>
                        <a:cubicBezTo>
                          <a:pt x="4636008" y="5392352"/>
                          <a:pt x="4547230" y="5414191"/>
                          <a:pt x="4416552" y="5416094"/>
                        </a:cubicBezTo>
                        <a:cubicBezTo>
                          <a:pt x="4285874" y="5417997"/>
                          <a:pt x="4197467" y="5397786"/>
                          <a:pt x="3995928" y="5416094"/>
                        </a:cubicBezTo>
                        <a:cubicBezTo>
                          <a:pt x="3794389" y="5434402"/>
                          <a:pt x="3512175" y="5385012"/>
                          <a:pt x="3338703" y="5416094"/>
                        </a:cubicBezTo>
                        <a:cubicBezTo>
                          <a:pt x="3165232" y="5447176"/>
                          <a:pt x="2961841" y="5402137"/>
                          <a:pt x="2839212" y="5416094"/>
                        </a:cubicBezTo>
                        <a:cubicBezTo>
                          <a:pt x="2716583" y="5430051"/>
                          <a:pt x="2260631" y="5391454"/>
                          <a:pt x="2103120" y="5416094"/>
                        </a:cubicBezTo>
                        <a:cubicBezTo>
                          <a:pt x="1945609" y="5440734"/>
                          <a:pt x="1802870" y="5413244"/>
                          <a:pt x="1603629" y="5416094"/>
                        </a:cubicBezTo>
                        <a:cubicBezTo>
                          <a:pt x="1404388" y="5418944"/>
                          <a:pt x="1036615" y="5428037"/>
                          <a:pt x="867537" y="5416094"/>
                        </a:cubicBezTo>
                        <a:cubicBezTo>
                          <a:pt x="698459" y="5404151"/>
                          <a:pt x="196765" y="5387017"/>
                          <a:pt x="0" y="5416094"/>
                        </a:cubicBezTo>
                        <a:cubicBezTo>
                          <a:pt x="-7913" y="5158982"/>
                          <a:pt x="-32352" y="4972281"/>
                          <a:pt x="0" y="4684921"/>
                        </a:cubicBezTo>
                        <a:cubicBezTo>
                          <a:pt x="32352" y="4397561"/>
                          <a:pt x="-36146" y="4109983"/>
                          <a:pt x="0" y="3953749"/>
                        </a:cubicBezTo>
                        <a:cubicBezTo>
                          <a:pt x="36146" y="3797515"/>
                          <a:pt x="38942" y="3433311"/>
                          <a:pt x="0" y="3168415"/>
                        </a:cubicBezTo>
                        <a:cubicBezTo>
                          <a:pt x="-38942" y="2903519"/>
                          <a:pt x="-264" y="2810505"/>
                          <a:pt x="0" y="2545564"/>
                        </a:cubicBezTo>
                        <a:cubicBezTo>
                          <a:pt x="264" y="2280623"/>
                          <a:pt x="20689" y="1994225"/>
                          <a:pt x="0" y="1760231"/>
                        </a:cubicBezTo>
                        <a:cubicBezTo>
                          <a:pt x="-20689" y="1526237"/>
                          <a:pt x="16073" y="1386976"/>
                          <a:pt x="0" y="1191541"/>
                        </a:cubicBezTo>
                        <a:cubicBezTo>
                          <a:pt x="-16073" y="996106"/>
                          <a:pt x="-16965" y="844858"/>
                          <a:pt x="0" y="677012"/>
                        </a:cubicBezTo>
                        <a:cubicBezTo>
                          <a:pt x="16965" y="509166"/>
                          <a:pt x="85" y="2771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BB12EA-81FF-4487-AE6A-B82301EB6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181" y="808036"/>
            <a:ext cx="3633611" cy="526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536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410" y="-3970"/>
            <a:ext cx="7748362" cy="6874811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93BFF4-14A4-404D-8937-EBC4E5DAC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789" y="335955"/>
            <a:ext cx="4036422" cy="618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6101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87628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7BD0B9-443A-4F93-B565-C8CA442C2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499" y="106550"/>
            <a:ext cx="5315918" cy="6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0214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6F7B6C-B396-4F15-90EE-113089AD2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105" y="281354"/>
            <a:ext cx="8220748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723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651E4B-10E7-413E-AD9C-10A5A790320F}"/>
              </a:ext>
            </a:extLst>
          </p:cNvPr>
          <p:cNvSpPr txBox="1"/>
          <p:nvPr/>
        </p:nvSpPr>
        <p:spPr>
          <a:xfrm>
            <a:off x="311248" y="1477913"/>
            <a:ext cx="851921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0" b="1" dirty="0">
                <a:solidFill>
                  <a:schemeClr val="bg1"/>
                </a:solidFill>
              </a:rPr>
              <a:t>What questions do you still have? </a:t>
            </a:r>
          </a:p>
        </p:txBody>
      </p:sp>
    </p:spTree>
    <p:extLst>
      <p:ext uri="{BB962C8B-B14F-4D97-AF65-F5344CB8AC3E}">
        <p14:creationId xmlns:p14="http://schemas.microsoft.com/office/powerpoint/2010/main" val="3679838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8970E5-8424-45AE-90EE-63A54C763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729" y="239901"/>
            <a:ext cx="8580265" cy="1261234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en-CA" sz="4000" b="1" dirty="0">
                <a:solidFill>
                  <a:srgbClr val="17194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</a:t>
            </a:r>
            <a:r>
              <a:rPr lang="en-CA" sz="4000" b="1" dirty="0" err="1">
                <a:solidFill>
                  <a:srgbClr val="17194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UserWay</a:t>
            </a:r>
            <a:r>
              <a:rPr lang="en-CA" sz="4000" b="1" dirty="0">
                <a:solidFill>
                  <a:srgbClr val="17194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Widget </a:t>
            </a:r>
            <a:br>
              <a:rPr lang="en-CA" sz="1600" kern="1200" dirty="0">
                <a:solidFill>
                  <a:schemeClr val="tx1"/>
                </a:solidFill>
              </a:rPr>
            </a:br>
            <a:br>
              <a:rPr lang="en-CA" sz="1600" kern="1200" dirty="0">
                <a:solidFill>
                  <a:schemeClr val="tx1"/>
                </a:solidFill>
                <a:latin typeface="+mn-lt"/>
              </a:rPr>
            </a:br>
            <a:r>
              <a:rPr lang="en-US" sz="1300" kern="1200" dirty="0">
                <a:solidFill>
                  <a:schemeClr val="tx1"/>
                </a:solidFill>
                <a:latin typeface="+mn-lt"/>
              </a:rPr>
              <a:t>Provides Keyboard navigation, Contrast, Highlight links, Bigger text, Text spacing, Pause animations, Legible fonts and Cursor.</a:t>
            </a:r>
            <a:br>
              <a:rPr lang="en-CA" sz="1300" kern="1200" dirty="0">
                <a:solidFill>
                  <a:schemeClr val="tx1"/>
                </a:solidFill>
                <a:latin typeface="+mn-lt"/>
              </a:rPr>
            </a:br>
            <a:r>
              <a:rPr lang="en-CA" sz="1300" kern="1200" dirty="0">
                <a:solidFill>
                  <a:schemeClr val="tx1"/>
                </a:solidFill>
                <a:latin typeface="+mn-lt"/>
              </a:rPr>
              <a:t>(Enable by clicking on the green icon in the upper right-hand corner.) </a:t>
            </a:r>
            <a:br>
              <a:rPr lang="en-US" sz="1600" kern="1200" dirty="0">
                <a:solidFill>
                  <a:schemeClr val="tx1"/>
                </a:solidFill>
                <a:latin typeface="+mn-lt"/>
              </a:rPr>
            </a:br>
            <a:endParaRPr lang="en-US" sz="1600" dirty="0"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432731-AA65-44D0-8E93-6C7C074247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52" t="12880" r="11822" b="16280"/>
          <a:stretch/>
        </p:blipFill>
        <p:spPr>
          <a:xfrm>
            <a:off x="4557090" y="239901"/>
            <a:ext cx="560934" cy="507147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70A679B7-6928-490B-924D-5060EB947A5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44" y="1902464"/>
            <a:ext cx="7805093" cy="464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4F6C276D-C528-4041-A272-DB73054AFC35}"/>
              </a:ext>
            </a:extLst>
          </p:cNvPr>
          <p:cNvSpPr/>
          <p:nvPr/>
        </p:nvSpPr>
        <p:spPr>
          <a:xfrm>
            <a:off x="7920837" y="1784880"/>
            <a:ext cx="768404" cy="430306"/>
          </a:xfrm>
          <a:prstGeom prst="ellipse">
            <a:avLst/>
          </a:prstGeom>
          <a:solidFill>
            <a:schemeClr val="bg1">
              <a:alpha val="0"/>
            </a:schemeClr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8E4BA6C-AEE0-4163-A7B6-2C3C9F825BA8}"/>
              </a:ext>
            </a:extLst>
          </p:cNvPr>
          <p:cNvCxnSpPr>
            <a:cxnSpLocks/>
          </p:cNvCxnSpPr>
          <p:nvPr/>
        </p:nvCxnSpPr>
        <p:spPr>
          <a:xfrm>
            <a:off x="7227276" y="1324884"/>
            <a:ext cx="805322" cy="518788"/>
          </a:xfrm>
          <a:prstGeom prst="straightConnector1">
            <a:avLst/>
          </a:prstGeom>
          <a:ln w="1270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8943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>
            <a:spLocks noGrp="1"/>
          </p:cNvSpPr>
          <p:nvPr>
            <p:ph type="title"/>
          </p:nvPr>
        </p:nvSpPr>
        <p:spPr>
          <a:xfrm>
            <a:off x="527538" y="315036"/>
            <a:ext cx="8229600" cy="544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+mn-lt"/>
                <a:ea typeface="Salsa"/>
                <a:cs typeface="Salsa"/>
                <a:sym typeface="Salsa"/>
              </a:rPr>
              <a:t>2. Click on CAREER PLANNING</a:t>
            </a:r>
            <a:endParaRPr sz="3600" b="1" i="0" u="none" strike="noStrike" cap="none" dirty="0">
              <a:solidFill>
                <a:schemeClr val="dk1"/>
              </a:solidFill>
              <a:latin typeface="+mn-lt"/>
              <a:ea typeface="Salsa"/>
              <a:cs typeface="Salsa"/>
              <a:sym typeface="Salsa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386CB3A-55E2-40DA-9BF6-B3F011CFB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396" y="1444458"/>
            <a:ext cx="7023207" cy="469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7B09772F-6E24-406E-B304-22E10C38544D}"/>
              </a:ext>
            </a:extLst>
          </p:cNvPr>
          <p:cNvSpPr/>
          <p:nvPr/>
        </p:nvSpPr>
        <p:spPr>
          <a:xfrm>
            <a:off x="3995697" y="1836484"/>
            <a:ext cx="768404" cy="430306"/>
          </a:xfrm>
          <a:prstGeom prst="ellipse">
            <a:avLst/>
          </a:prstGeom>
          <a:solidFill>
            <a:schemeClr val="bg1">
              <a:alpha val="0"/>
            </a:schemeClr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F641DEB-44A1-4D67-8F59-0FF12DBB4BA0}"/>
              </a:ext>
            </a:extLst>
          </p:cNvPr>
          <p:cNvCxnSpPr>
            <a:cxnSpLocks/>
          </p:cNvCxnSpPr>
          <p:nvPr/>
        </p:nvCxnSpPr>
        <p:spPr>
          <a:xfrm flipH="1">
            <a:off x="4536166" y="958267"/>
            <a:ext cx="455869" cy="878217"/>
          </a:xfrm>
          <a:prstGeom prst="straightConnector1">
            <a:avLst/>
          </a:prstGeom>
          <a:ln w="1270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 txBox="1">
            <a:spLocks noGrp="1"/>
          </p:cNvSpPr>
          <p:nvPr>
            <p:ph type="title"/>
          </p:nvPr>
        </p:nvSpPr>
        <p:spPr>
          <a:xfrm>
            <a:off x="648578" y="434985"/>
            <a:ext cx="6370515" cy="610791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marR="0" lv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n-US" sz="3600" b="1" dirty="0">
                <a:solidFill>
                  <a:schemeClr val="dk1"/>
                </a:solidFill>
                <a:latin typeface="+mn-lt"/>
                <a:sym typeface="Salsa"/>
              </a:rPr>
              <a:t>3. Click on Learn About Yourself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18CFCB-9E08-A547-83FB-F5F0BB617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365" y="1356287"/>
            <a:ext cx="7519595" cy="474229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78F78DB-C289-4FE9-8383-7C858677B53B}"/>
              </a:ext>
            </a:extLst>
          </p:cNvPr>
          <p:cNvSpPr/>
          <p:nvPr/>
        </p:nvSpPr>
        <p:spPr>
          <a:xfrm>
            <a:off x="993523" y="2875633"/>
            <a:ext cx="2439352" cy="921302"/>
          </a:xfrm>
          <a:prstGeom prst="ellipse">
            <a:avLst/>
          </a:prstGeom>
          <a:solidFill>
            <a:schemeClr val="bg1">
              <a:alpha val="0"/>
            </a:schemeClr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C656890-1DAA-4B86-9E2B-57596614010F}"/>
                  </a:ext>
                </a:extLst>
              </p14:cNvPr>
              <p14:cNvContentPartPr/>
              <p14:nvPr/>
            </p14:nvContentPartPr>
            <p14:xfrm>
              <a:off x="-1686840" y="2762880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C656890-1DAA-4B86-9E2B-57596614010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722480" y="2727240"/>
                <a:ext cx="720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Google Shape;161;p24">
            <a:extLst>
              <a:ext uri="{FF2B5EF4-FFF2-40B4-BE49-F238E27FC236}">
                <a16:creationId xmlns:a16="http://schemas.microsoft.com/office/drawing/2014/main" id="{DCEA49EC-FC4B-4540-B5A5-97A7FBEF2CE3}"/>
              </a:ext>
            </a:extLst>
          </p:cNvPr>
          <p:cNvSpPr txBox="1">
            <a:spLocks/>
          </p:cNvSpPr>
          <p:nvPr/>
        </p:nvSpPr>
        <p:spPr>
          <a:xfrm>
            <a:off x="485707" y="219038"/>
            <a:ext cx="6370515" cy="610791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chemeClr val="dk1"/>
              </a:buClr>
            </a:pPr>
            <a:r>
              <a:rPr lang="en-US" sz="3600" b="1" dirty="0">
                <a:solidFill>
                  <a:schemeClr val="dk1"/>
                </a:solidFill>
                <a:latin typeface="+mn-lt"/>
                <a:sym typeface="Salsa"/>
              </a:rPr>
              <a:t>4. Click on The Career Key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9BA81D-7189-55F2-A6C5-6CF323BFBE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9579" y="956003"/>
            <a:ext cx="6549112" cy="590902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8EB0874-AC33-4601-B3B2-E6EE8A8B32B3}"/>
              </a:ext>
            </a:extLst>
          </p:cNvPr>
          <p:cNvSpPr/>
          <p:nvPr/>
        </p:nvSpPr>
        <p:spPr>
          <a:xfrm>
            <a:off x="3355383" y="2679585"/>
            <a:ext cx="2061275" cy="1354018"/>
          </a:xfrm>
          <a:prstGeom prst="ellipse">
            <a:avLst/>
          </a:prstGeom>
          <a:solidFill>
            <a:schemeClr val="bg1">
              <a:alpha val="0"/>
            </a:schemeClr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61;p24">
            <a:extLst>
              <a:ext uri="{FF2B5EF4-FFF2-40B4-BE49-F238E27FC236}">
                <a16:creationId xmlns:a16="http://schemas.microsoft.com/office/drawing/2014/main" id="{E1B81787-EEDD-412B-BC64-219F12DD5F87}"/>
              </a:ext>
            </a:extLst>
          </p:cNvPr>
          <p:cNvSpPr txBox="1">
            <a:spLocks/>
          </p:cNvSpPr>
          <p:nvPr/>
        </p:nvSpPr>
        <p:spPr>
          <a:xfrm>
            <a:off x="439615" y="513000"/>
            <a:ext cx="6370515" cy="610791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chemeClr val="dk1"/>
              </a:buClr>
            </a:pPr>
            <a:r>
              <a:rPr lang="en-US" sz="3600" b="1" dirty="0">
                <a:solidFill>
                  <a:schemeClr val="dk1"/>
                </a:solidFill>
                <a:latin typeface="+mn-lt"/>
                <a:sym typeface="Salsa"/>
              </a:rPr>
              <a:t>5. Click on Get Started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06C206-54D6-E6EB-4F5F-0B2ED37A2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38" y="1715808"/>
            <a:ext cx="7956324" cy="4336115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51B8166-92E5-4B1C-B06F-5EF31CC2364E}"/>
              </a:ext>
            </a:extLst>
          </p:cNvPr>
          <p:cNvCxnSpPr>
            <a:cxnSpLocks/>
          </p:cNvCxnSpPr>
          <p:nvPr/>
        </p:nvCxnSpPr>
        <p:spPr>
          <a:xfrm flipH="1">
            <a:off x="4339939" y="4986481"/>
            <a:ext cx="1288356" cy="693484"/>
          </a:xfrm>
          <a:prstGeom prst="straightConnector1">
            <a:avLst/>
          </a:prstGeom>
          <a:ln w="1270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7"/>
          <p:cNvSpPr txBox="1">
            <a:spLocks noGrp="1"/>
          </p:cNvSpPr>
          <p:nvPr>
            <p:ph type="title"/>
          </p:nvPr>
        </p:nvSpPr>
        <p:spPr>
          <a:xfrm>
            <a:off x="4223288" y="2526222"/>
            <a:ext cx="2882685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600" b="1" dirty="0">
              <a:solidFill>
                <a:schemeClr val="dk1"/>
              </a:solidFill>
              <a:latin typeface="+mn-lt"/>
              <a:sym typeface="Acme"/>
            </a:endParaRPr>
          </a:p>
        </p:txBody>
      </p:sp>
      <p:sp>
        <p:nvSpPr>
          <p:cNvPr id="4" name="Google Shape;161;p24">
            <a:extLst>
              <a:ext uri="{FF2B5EF4-FFF2-40B4-BE49-F238E27FC236}">
                <a16:creationId xmlns:a16="http://schemas.microsoft.com/office/drawing/2014/main" id="{53BD67FC-0A5A-44DB-BEA6-501B79D9BE23}"/>
              </a:ext>
            </a:extLst>
          </p:cNvPr>
          <p:cNvSpPr txBox="1">
            <a:spLocks/>
          </p:cNvSpPr>
          <p:nvPr/>
        </p:nvSpPr>
        <p:spPr>
          <a:xfrm>
            <a:off x="464233" y="246902"/>
            <a:ext cx="8215531" cy="610791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 fontScale="6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chemeClr val="dk1"/>
              </a:buClr>
            </a:pPr>
            <a:r>
              <a:rPr lang="en-US" sz="3600" b="1" dirty="0">
                <a:solidFill>
                  <a:schemeClr val="dk1"/>
                </a:solidFill>
                <a:latin typeface="+mn-lt"/>
                <a:sym typeface="Salsa"/>
              </a:rPr>
              <a:t>6. Complete the checklists. Choose the careers that interest you.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10BE65-A5C0-52AF-5A19-C42B27C3A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567" y="1307118"/>
            <a:ext cx="7506350" cy="53039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DF1615-3D0E-466B-A213-F1B5F71EC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are your interests?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7D4134BE-28CD-5F75-96E5-594911EA59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7125" y="1543491"/>
            <a:ext cx="6661710" cy="52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80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</TotalTime>
  <Words>396</Words>
  <Application>Microsoft Office PowerPoint</Application>
  <PresentationFormat>On-screen Show (4:3)</PresentationFormat>
  <Paragraphs>47</Paragraphs>
  <Slides>24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The UserWay Widget   Provides Keyboard navigation, Contrast, Highlight links, Bigger text, Text spacing, Pause animations, Legible fonts and Cursor. (Enable by clicking on the green icon in the upper right-hand corner.)  </vt:lpstr>
      <vt:lpstr>2. Click on CAREER PLANNING</vt:lpstr>
      <vt:lpstr>3. Click on Learn About Yourself</vt:lpstr>
      <vt:lpstr>PowerPoint Presentation</vt:lpstr>
      <vt:lpstr>PowerPoint Presentation</vt:lpstr>
      <vt:lpstr>PowerPoint Presentation</vt:lpstr>
      <vt:lpstr>What are your interests?</vt:lpstr>
      <vt:lpstr>What are your abilities?</vt:lpstr>
      <vt:lpstr>How do you see yourself?</vt:lpstr>
      <vt:lpstr>What are your values?</vt:lpstr>
      <vt:lpstr>Read through your results.  What are your top two Interest Areas?  </vt:lpstr>
      <vt:lpstr>PowerPoint Presentation</vt:lpstr>
      <vt:lpstr>Career Exploration: Dental Assistant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Your Future USING RUReady.nd.gov</dc:title>
  <dc:creator>Hersch, Julie A.</dc:creator>
  <cp:lastModifiedBy>Hersch, Julie A.</cp:lastModifiedBy>
  <cp:revision>4</cp:revision>
  <dcterms:created xsi:type="dcterms:W3CDTF">2020-11-30T15:07:19Z</dcterms:created>
  <dcterms:modified xsi:type="dcterms:W3CDTF">2023-09-07T19:40:27Z</dcterms:modified>
</cp:coreProperties>
</file>